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8" r:id="rId4"/>
    <p:sldId id="258" r:id="rId5"/>
    <p:sldId id="259" r:id="rId6"/>
    <p:sldId id="260" r:id="rId7"/>
    <p:sldId id="261" r:id="rId8"/>
    <p:sldId id="262" r:id="rId9"/>
    <p:sldId id="266" r:id="rId10"/>
    <p:sldId id="263" r:id="rId11"/>
    <p:sldId id="267" r:id="rId12"/>
    <p:sldId id="265" r:id="rId13"/>
    <p:sldId id="268" r:id="rId14"/>
    <p:sldId id="279" r:id="rId15"/>
    <p:sldId id="28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3FA9E8-1240-4ADE-B096-6CA5F44F2EAC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AA24397F-D1D5-40E1-8F7A-54E537C43490}">
      <dgm:prSet phldrT="[Texto]" custT="1"/>
      <dgm:spPr/>
      <dgm:t>
        <a:bodyPr/>
        <a:lstStyle/>
        <a:p>
          <a:r>
            <a:rPr lang="pt-PT" sz="2400" b="1" dirty="0">
              <a:latin typeface="Times New Roman" panose="02020603050405020304" pitchFamily="18" charset="0"/>
              <a:cs typeface="Times New Roman" panose="02020603050405020304" pitchFamily="18" charset="0"/>
            </a:rPr>
            <a:t>Definição:</a:t>
          </a:r>
        </a:p>
      </dgm:t>
    </dgm:pt>
    <dgm:pt modelId="{068A797B-CECA-41C2-AE89-D46B6DF856A2}" type="parTrans" cxnId="{2B68E1DE-87A9-4A8C-86CC-7AE088926070}">
      <dgm:prSet/>
      <dgm:spPr/>
      <dgm:t>
        <a:bodyPr/>
        <a:lstStyle/>
        <a:p>
          <a:endParaRPr lang="pt-PT"/>
        </a:p>
      </dgm:t>
    </dgm:pt>
    <dgm:pt modelId="{2FB9EBB2-07B7-49A2-A20B-DFE3D1A73927}" type="sibTrans" cxnId="{2B68E1DE-87A9-4A8C-86CC-7AE088926070}">
      <dgm:prSet/>
      <dgm:spPr/>
      <dgm:t>
        <a:bodyPr/>
        <a:lstStyle/>
        <a:p>
          <a:endParaRPr lang="pt-PT"/>
        </a:p>
      </dgm:t>
    </dgm:pt>
    <dgm:pt modelId="{9A6E4704-8E94-4E1F-9359-4BB113CD6DFE}">
      <dgm:prSet phldrT="[Texto]" custT="1"/>
      <dgm:spPr/>
      <dgm:t>
        <a:bodyPr/>
        <a:lstStyle/>
        <a:p>
          <a:r>
            <a:rPr lang="pt-PT" sz="2400" b="1" dirty="0">
              <a:latin typeface="Times New Roman" panose="02020603050405020304" pitchFamily="18" charset="0"/>
              <a:cs typeface="Times New Roman" panose="02020603050405020304" pitchFamily="18" charset="0"/>
            </a:rPr>
            <a:t>Vantagens: </a:t>
          </a:r>
        </a:p>
      </dgm:t>
    </dgm:pt>
    <dgm:pt modelId="{BDFD6175-C02B-4B1E-808B-962A2FA1275B}" type="parTrans" cxnId="{AEB96D37-7206-4AF3-9CE5-7C1C62C72F67}">
      <dgm:prSet/>
      <dgm:spPr/>
      <dgm:t>
        <a:bodyPr/>
        <a:lstStyle/>
        <a:p>
          <a:endParaRPr lang="pt-PT"/>
        </a:p>
      </dgm:t>
    </dgm:pt>
    <dgm:pt modelId="{060CB23F-6D04-427F-8400-F6089B411E47}" type="sibTrans" cxnId="{AEB96D37-7206-4AF3-9CE5-7C1C62C72F67}">
      <dgm:prSet/>
      <dgm:spPr/>
      <dgm:t>
        <a:bodyPr/>
        <a:lstStyle/>
        <a:p>
          <a:endParaRPr lang="pt-PT"/>
        </a:p>
      </dgm:t>
    </dgm:pt>
    <dgm:pt modelId="{692F6A70-D398-4143-80BA-2E41A8DEBBBF}">
      <dgm:prSet phldrT="[Texto]" custT="1"/>
      <dgm:spPr/>
      <dgm:t>
        <a:bodyPr/>
        <a:lstStyle/>
        <a:p>
          <a:pPr algn="l"/>
          <a:r>
            <a:rPr lang="pt-PT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A repetição de vários itens pode ser útil para conseguir levar o utilizador até certa página ou categoria.</a:t>
          </a:r>
        </a:p>
      </dgm:t>
    </dgm:pt>
    <dgm:pt modelId="{471510A1-DC85-4EDE-BDB6-C83B7DA436C0}" type="parTrans" cxnId="{06BFF9AE-8BA0-49FE-BE46-8498ADE513B6}">
      <dgm:prSet/>
      <dgm:spPr/>
      <dgm:t>
        <a:bodyPr/>
        <a:lstStyle/>
        <a:p>
          <a:endParaRPr lang="pt-PT"/>
        </a:p>
      </dgm:t>
    </dgm:pt>
    <dgm:pt modelId="{192C5DC1-58A9-47AA-9791-9DAC316CBE59}" type="sibTrans" cxnId="{06BFF9AE-8BA0-49FE-BE46-8498ADE513B6}">
      <dgm:prSet/>
      <dgm:spPr/>
      <dgm:t>
        <a:bodyPr/>
        <a:lstStyle/>
        <a:p>
          <a:endParaRPr lang="pt-PT"/>
        </a:p>
      </dgm:t>
    </dgm:pt>
    <dgm:pt modelId="{0565A25A-129F-4B72-9C2B-A1F4D9C66AEC}">
      <dgm:prSet phldrT="[Texto]" custT="1"/>
      <dgm:spPr/>
      <dgm:t>
        <a:bodyPr/>
        <a:lstStyle/>
        <a:p>
          <a:r>
            <a:rPr lang="pt-PT" sz="2400" b="1" dirty="0">
              <a:latin typeface="Times New Roman" panose="02020603050405020304" pitchFamily="18" charset="0"/>
              <a:cs typeface="Times New Roman" panose="02020603050405020304" pitchFamily="18" charset="0"/>
            </a:rPr>
            <a:t>Desvantagens:</a:t>
          </a:r>
        </a:p>
      </dgm:t>
    </dgm:pt>
    <dgm:pt modelId="{98CC13F9-9E9E-453E-8CEA-B45765E8F5B1}" type="parTrans" cxnId="{FB5868C3-34D5-4F35-99F8-9D7241E40D41}">
      <dgm:prSet/>
      <dgm:spPr/>
      <dgm:t>
        <a:bodyPr/>
        <a:lstStyle/>
        <a:p>
          <a:endParaRPr lang="pt-PT"/>
        </a:p>
      </dgm:t>
    </dgm:pt>
    <dgm:pt modelId="{6222C3DE-AEE0-4F1C-B1BC-DDA819383779}" type="sibTrans" cxnId="{FB5868C3-34D5-4F35-99F8-9D7241E40D41}">
      <dgm:prSet/>
      <dgm:spPr/>
      <dgm:t>
        <a:bodyPr/>
        <a:lstStyle/>
        <a:p>
          <a:endParaRPr lang="pt-PT"/>
        </a:p>
      </dgm:t>
    </dgm:pt>
    <dgm:pt modelId="{687105EE-BBA2-42FE-9388-9F2F4A2AD79B}">
      <dgm:prSet phldrT="[Texto]" custT="1"/>
      <dgm:spPr/>
      <dgm:t>
        <a:bodyPr/>
        <a:lstStyle/>
        <a:p>
          <a:pPr algn="l"/>
          <a:r>
            <a:rPr lang="pt-PT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Demasiadas repetições desordenam as páginas;</a:t>
          </a:r>
        </a:p>
      </dgm:t>
    </dgm:pt>
    <dgm:pt modelId="{323B1B3C-8F97-402B-A5E5-E3CC8FAE303E}" type="parTrans" cxnId="{FFC83070-D041-44C5-B5DD-C9FB8D514851}">
      <dgm:prSet/>
      <dgm:spPr/>
      <dgm:t>
        <a:bodyPr/>
        <a:lstStyle/>
        <a:p>
          <a:endParaRPr lang="pt-PT"/>
        </a:p>
      </dgm:t>
    </dgm:pt>
    <dgm:pt modelId="{C4607BA1-B090-49C8-87A1-5355E397D997}" type="sibTrans" cxnId="{FFC83070-D041-44C5-B5DD-C9FB8D514851}">
      <dgm:prSet/>
      <dgm:spPr/>
      <dgm:t>
        <a:bodyPr/>
        <a:lstStyle/>
        <a:p>
          <a:endParaRPr lang="pt-PT"/>
        </a:p>
      </dgm:t>
    </dgm:pt>
    <dgm:pt modelId="{DCC972AE-0656-40F7-9025-77E7941744CF}">
      <dgm:prSet phldrT="[Texto]" custT="1"/>
      <dgm:spPr/>
      <dgm:t>
        <a:bodyPr/>
        <a:lstStyle/>
        <a:p>
          <a:pPr algn="l"/>
          <a:r>
            <a:rPr lang="pt-PT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Os itens perdem impacto porque aparecem muitas vezes.</a:t>
          </a:r>
        </a:p>
      </dgm:t>
    </dgm:pt>
    <dgm:pt modelId="{409F5D73-64DD-4F0F-821D-93CB396BD21C}" type="parTrans" cxnId="{5EE7A50E-E582-4956-A632-29B7E0B9BFDA}">
      <dgm:prSet/>
      <dgm:spPr/>
      <dgm:t>
        <a:bodyPr/>
        <a:lstStyle/>
        <a:p>
          <a:endParaRPr lang="pt-PT"/>
        </a:p>
      </dgm:t>
    </dgm:pt>
    <dgm:pt modelId="{20DBA713-9267-4515-B2B9-87A3F9A35314}" type="sibTrans" cxnId="{5EE7A50E-E582-4956-A632-29B7E0B9BFDA}">
      <dgm:prSet/>
      <dgm:spPr/>
      <dgm:t>
        <a:bodyPr/>
        <a:lstStyle/>
        <a:p>
          <a:endParaRPr lang="pt-PT"/>
        </a:p>
      </dgm:t>
    </dgm:pt>
    <dgm:pt modelId="{48891A51-AF92-4EE2-A795-E8C5DBE55078}">
      <dgm:prSet phldrT="[Texto]" custT="1"/>
      <dgm:spPr/>
      <dgm:t>
        <a:bodyPr/>
        <a:lstStyle/>
        <a:p>
          <a:pPr algn="l"/>
          <a:r>
            <a:rPr lang="pt-PT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No entanto, deve de ser feita com a utilização de sinónimos.</a:t>
          </a:r>
        </a:p>
      </dgm:t>
    </dgm:pt>
    <dgm:pt modelId="{342EE709-3BBA-4243-A22F-FB11D8F9AE2F}" type="parTrans" cxnId="{66377980-9566-4B86-82CB-E0767050EC25}">
      <dgm:prSet/>
      <dgm:spPr/>
      <dgm:t>
        <a:bodyPr/>
        <a:lstStyle/>
        <a:p>
          <a:endParaRPr lang="pt-PT"/>
        </a:p>
      </dgm:t>
    </dgm:pt>
    <dgm:pt modelId="{26D1157A-9BB3-4ACF-BB9F-8930A0708E2F}" type="sibTrans" cxnId="{66377980-9566-4B86-82CB-E0767050EC25}">
      <dgm:prSet/>
      <dgm:spPr/>
      <dgm:t>
        <a:bodyPr/>
        <a:lstStyle/>
        <a:p>
          <a:endParaRPr lang="pt-PT"/>
        </a:p>
      </dgm:t>
    </dgm:pt>
    <dgm:pt modelId="{45C24BAE-2374-4DBC-AF02-0B1D2E60A45B}">
      <dgm:prSet phldrT="[Texto]" custT="1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pt-PT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Repetição de itens idênticos.</a:t>
          </a:r>
        </a:p>
      </dgm:t>
    </dgm:pt>
    <dgm:pt modelId="{BCF65ADB-995C-4F38-8452-67C793C2A54D}" type="parTrans" cxnId="{5705FB24-E132-4D06-8650-FF57BA72F47C}">
      <dgm:prSet/>
      <dgm:spPr/>
      <dgm:t>
        <a:bodyPr/>
        <a:lstStyle/>
        <a:p>
          <a:endParaRPr lang="pt-PT"/>
        </a:p>
      </dgm:t>
    </dgm:pt>
    <dgm:pt modelId="{5A35F742-5FB8-4082-A1D3-757F4ABCFDBF}" type="sibTrans" cxnId="{5705FB24-E132-4D06-8650-FF57BA72F47C}">
      <dgm:prSet/>
      <dgm:spPr/>
      <dgm:t>
        <a:bodyPr/>
        <a:lstStyle/>
        <a:p>
          <a:endParaRPr lang="pt-PT"/>
        </a:p>
      </dgm:t>
    </dgm:pt>
    <dgm:pt modelId="{AC20B3EF-13A6-481B-931E-B87D47DC5878}" type="pres">
      <dgm:prSet presAssocID="{693FA9E8-1240-4ADE-B096-6CA5F44F2EAC}" presName="Name0" presStyleCnt="0">
        <dgm:presLayoutVars>
          <dgm:dir/>
          <dgm:animLvl val="lvl"/>
          <dgm:resizeHandles val="exact"/>
        </dgm:presLayoutVars>
      </dgm:prSet>
      <dgm:spPr/>
    </dgm:pt>
    <dgm:pt modelId="{4F06312C-38A9-49A9-A5DE-09AE47FC5285}" type="pres">
      <dgm:prSet presAssocID="{AA24397F-D1D5-40E1-8F7A-54E537C43490}" presName="composite" presStyleCnt="0"/>
      <dgm:spPr/>
    </dgm:pt>
    <dgm:pt modelId="{E087D02D-4F90-4448-A792-F79FBD8CD735}" type="pres">
      <dgm:prSet presAssocID="{AA24397F-D1D5-40E1-8F7A-54E537C43490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34413ADA-6F36-4BA8-A095-F91F3035B22A}" type="pres">
      <dgm:prSet presAssocID="{AA24397F-D1D5-40E1-8F7A-54E537C43490}" presName="desTx" presStyleLbl="alignAccFollowNode1" presStyleIdx="0" presStyleCnt="3">
        <dgm:presLayoutVars>
          <dgm:bulletEnabled val="1"/>
        </dgm:presLayoutVars>
      </dgm:prSet>
      <dgm:spPr/>
    </dgm:pt>
    <dgm:pt modelId="{37F972C2-BBD1-4645-9242-03C8E25A93EF}" type="pres">
      <dgm:prSet presAssocID="{2FB9EBB2-07B7-49A2-A20B-DFE3D1A73927}" presName="space" presStyleCnt="0"/>
      <dgm:spPr/>
    </dgm:pt>
    <dgm:pt modelId="{71CD024B-59FF-4085-A913-8C5518A922D0}" type="pres">
      <dgm:prSet presAssocID="{9A6E4704-8E94-4E1F-9359-4BB113CD6DFE}" presName="composite" presStyleCnt="0"/>
      <dgm:spPr/>
    </dgm:pt>
    <dgm:pt modelId="{14CC5829-A263-48D1-861C-EF05A398E44C}" type="pres">
      <dgm:prSet presAssocID="{9A6E4704-8E94-4E1F-9359-4BB113CD6DF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39C5A2A7-325A-4981-96EE-20A216CB913B}" type="pres">
      <dgm:prSet presAssocID="{9A6E4704-8E94-4E1F-9359-4BB113CD6DFE}" presName="desTx" presStyleLbl="alignAccFollowNode1" presStyleIdx="1" presStyleCnt="3">
        <dgm:presLayoutVars>
          <dgm:bulletEnabled val="1"/>
        </dgm:presLayoutVars>
      </dgm:prSet>
      <dgm:spPr/>
    </dgm:pt>
    <dgm:pt modelId="{9BEB5CF7-4A13-431D-9063-C34A79EC1A00}" type="pres">
      <dgm:prSet presAssocID="{060CB23F-6D04-427F-8400-F6089B411E47}" presName="space" presStyleCnt="0"/>
      <dgm:spPr/>
    </dgm:pt>
    <dgm:pt modelId="{6F4DCBFF-D98F-47E4-A106-055C951FA39B}" type="pres">
      <dgm:prSet presAssocID="{0565A25A-129F-4B72-9C2B-A1F4D9C66AEC}" presName="composite" presStyleCnt="0"/>
      <dgm:spPr/>
    </dgm:pt>
    <dgm:pt modelId="{5E768A4B-E6A4-49D2-A1DB-F86A9C9BD85C}" type="pres">
      <dgm:prSet presAssocID="{0565A25A-129F-4B72-9C2B-A1F4D9C66AEC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868E273C-9920-443A-BB3B-2DA69B7ABB0A}" type="pres">
      <dgm:prSet presAssocID="{0565A25A-129F-4B72-9C2B-A1F4D9C66AEC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5EE7A50E-E582-4956-A632-29B7E0B9BFDA}" srcId="{0565A25A-129F-4B72-9C2B-A1F4D9C66AEC}" destId="{DCC972AE-0656-40F7-9025-77E7941744CF}" srcOrd="1" destOrd="0" parTransId="{409F5D73-64DD-4F0F-821D-93CB396BD21C}" sibTransId="{20DBA713-9267-4515-B2B9-87A3F9A35314}"/>
    <dgm:cxn modelId="{5705FB24-E132-4D06-8650-FF57BA72F47C}" srcId="{AA24397F-D1D5-40E1-8F7A-54E537C43490}" destId="{45C24BAE-2374-4DBC-AF02-0B1D2E60A45B}" srcOrd="0" destOrd="0" parTransId="{BCF65ADB-995C-4F38-8452-67C793C2A54D}" sibTransId="{5A35F742-5FB8-4082-A1D3-757F4ABCFDBF}"/>
    <dgm:cxn modelId="{61F69727-E724-4922-BAD7-3B5F910BD194}" type="presOf" srcId="{45C24BAE-2374-4DBC-AF02-0B1D2E60A45B}" destId="{34413ADA-6F36-4BA8-A095-F91F3035B22A}" srcOrd="0" destOrd="0" presId="urn:microsoft.com/office/officeart/2005/8/layout/hList1"/>
    <dgm:cxn modelId="{4F5DEF31-B07E-43F3-98B2-A8AFC22347E2}" type="presOf" srcId="{DCC972AE-0656-40F7-9025-77E7941744CF}" destId="{868E273C-9920-443A-BB3B-2DA69B7ABB0A}" srcOrd="0" destOrd="1" presId="urn:microsoft.com/office/officeart/2005/8/layout/hList1"/>
    <dgm:cxn modelId="{DC6AC434-9788-4D78-B812-8D2636990391}" type="presOf" srcId="{AA24397F-D1D5-40E1-8F7A-54E537C43490}" destId="{E087D02D-4F90-4448-A792-F79FBD8CD735}" srcOrd="0" destOrd="0" presId="urn:microsoft.com/office/officeart/2005/8/layout/hList1"/>
    <dgm:cxn modelId="{AEB96D37-7206-4AF3-9CE5-7C1C62C72F67}" srcId="{693FA9E8-1240-4ADE-B096-6CA5F44F2EAC}" destId="{9A6E4704-8E94-4E1F-9359-4BB113CD6DFE}" srcOrd="1" destOrd="0" parTransId="{BDFD6175-C02B-4B1E-808B-962A2FA1275B}" sibTransId="{060CB23F-6D04-427F-8400-F6089B411E47}"/>
    <dgm:cxn modelId="{D32C165B-7307-417E-93DD-C8E19D5821D0}" type="presOf" srcId="{687105EE-BBA2-42FE-9388-9F2F4A2AD79B}" destId="{868E273C-9920-443A-BB3B-2DA69B7ABB0A}" srcOrd="0" destOrd="0" presId="urn:microsoft.com/office/officeart/2005/8/layout/hList1"/>
    <dgm:cxn modelId="{FFC83070-D041-44C5-B5DD-C9FB8D514851}" srcId="{0565A25A-129F-4B72-9C2B-A1F4D9C66AEC}" destId="{687105EE-BBA2-42FE-9388-9F2F4A2AD79B}" srcOrd="0" destOrd="0" parTransId="{323B1B3C-8F97-402B-A5E5-E3CC8FAE303E}" sibTransId="{C4607BA1-B090-49C8-87A1-5355E397D997}"/>
    <dgm:cxn modelId="{66377980-9566-4B86-82CB-E0767050EC25}" srcId="{9A6E4704-8E94-4E1F-9359-4BB113CD6DFE}" destId="{48891A51-AF92-4EE2-A795-E8C5DBE55078}" srcOrd="1" destOrd="0" parTransId="{342EE709-3BBA-4243-A22F-FB11D8F9AE2F}" sibTransId="{26D1157A-9BB3-4ACF-BB9F-8930A0708E2F}"/>
    <dgm:cxn modelId="{06BFF9AE-8BA0-49FE-BE46-8498ADE513B6}" srcId="{9A6E4704-8E94-4E1F-9359-4BB113CD6DFE}" destId="{692F6A70-D398-4143-80BA-2E41A8DEBBBF}" srcOrd="0" destOrd="0" parTransId="{471510A1-DC85-4EDE-BDB6-C83B7DA436C0}" sibTransId="{192C5DC1-58A9-47AA-9791-9DAC316CBE59}"/>
    <dgm:cxn modelId="{E43DBCBA-A72D-4E6F-B21B-0A9464C5659A}" type="presOf" srcId="{48891A51-AF92-4EE2-A795-E8C5DBE55078}" destId="{39C5A2A7-325A-4981-96EE-20A216CB913B}" srcOrd="0" destOrd="1" presId="urn:microsoft.com/office/officeart/2005/8/layout/hList1"/>
    <dgm:cxn modelId="{FB5868C3-34D5-4F35-99F8-9D7241E40D41}" srcId="{693FA9E8-1240-4ADE-B096-6CA5F44F2EAC}" destId="{0565A25A-129F-4B72-9C2B-A1F4D9C66AEC}" srcOrd="2" destOrd="0" parTransId="{98CC13F9-9E9E-453E-8CEA-B45765E8F5B1}" sibTransId="{6222C3DE-AEE0-4F1C-B1BC-DDA819383779}"/>
    <dgm:cxn modelId="{19C498D3-1C85-4E70-A37F-18B5AA7E3285}" type="presOf" srcId="{693FA9E8-1240-4ADE-B096-6CA5F44F2EAC}" destId="{AC20B3EF-13A6-481B-931E-B87D47DC5878}" srcOrd="0" destOrd="0" presId="urn:microsoft.com/office/officeart/2005/8/layout/hList1"/>
    <dgm:cxn modelId="{5931CBDE-8D61-4C20-8F03-E5B14915407B}" type="presOf" srcId="{0565A25A-129F-4B72-9C2B-A1F4D9C66AEC}" destId="{5E768A4B-E6A4-49D2-A1DB-F86A9C9BD85C}" srcOrd="0" destOrd="0" presId="urn:microsoft.com/office/officeart/2005/8/layout/hList1"/>
    <dgm:cxn modelId="{2B68E1DE-87A9-4A8C-86CC-7AE088926070}" srcId="{693FA9E8-1240-4ADE-B096-6CA5F44F2EAC}" destId="{AA24397F-D1D5-40E1-8F7A-54E537C43490}" srcOrd="0" destOrd="0" parTransId="{068A797B-CECA-41C2-AE89-D46B6DF856A2}" sibTransId="{2FB9EBB2-07B7-49A2-A20B-DFE3D1A73927}"/>
    <dgm:cxn modelId="{D90D33E8-F0F1-43BA-9615-6140ECE465C8}" type="presOf" srcId="{9A6E4704-8E94-4E1F-9359-4BB113CD6DFE}" destId="{14CC5829-A263-48D1-861C-EF05A398E44C}" srcOrd="0" destOrd="0" presId="urn:microsoft.com/office/officeart/2005/8/layout/hList1"/>
    <dgm:cxn modelId="{FAD90CF0-22CF-481D-B23A-E730752FF230}" type="presOf" srcId="{692F6A70-D398-4143-80BA-2E41A8DEBBBF}" destId="{39C5A2A7-325A-4981-96EE-20A216CB913B}" srcOrd="0" destOrd="0" presId="urn:microsoft.com/office/officeart/2005/8/layout/hList1"/>
    <dgm:cxn modelId="{3C741A3E-78A1-486D-A9A7-B93D9A861D96}" type="presParOf" srcId="{AC20B3EF-13A6-481B-931E-B87D47DC5878}" destId="{4F06312C-38A9-49A9-A5DE-09AE47FC5285}" srcOrd="0" destOrd="0" presId="urn:microsoft.com/office/officeart/2005/8/layout/hList1"/>
    <dgm:cxn modelId="{A67DAF00-0985-4637-8517-26417DE3C659}" type="presParOf" srcId="{4F06312C-38A9-49A9-A5DE-09AE47FC5285}" destId="{E087D02D-4F90-4448-A792-F79FBD8CD735}" srcOrd="0" destOrd="0" presId="urn:microsoft.com/office/officeart/2005/8/layout/hList1"/>
    <dgm:cxn modelId="{495F065E-7CF3-415B-857B-BCF95CEB8010}" type="presParOf" srcId="{4F06312C-38A9-49A9-A5DE-09AE47FC5285}" destId="{34413ADA-6F36-4BA8-A095-F91F3035B22A}" srcOrd="1" destOrd="0" presId="urn:microsoft.com/office/officeart/2005/8/layout/hList1"/>
    <dgm:cxn modelId="{582272AD-2699-43EF-95F8-208EFE1B53D9}" type="presParOf" srcId="{AC20B3EF-13A6-481B-931E-B87D47DC5878}" destId="{37F972C2-BBD1-4645-9242-03C8E25A93EF}" srcOrd="1" destOrd="0" presId="urn:microsoft.com/office/officeart/2005/8/layout/hList1"/>
    <dgm:cxn modelId="{047F8CB0-CFBD-4FFF-AAED-783CCF9B15CA}" type="presParOf" srcId="{AC20B3EF-13A6-481B-931E-B87D47DC5878}" destId="{71CD024B-59FF-4085-A913-8C5518A922D0}" srcOrd="2" destOrd="0" presId="urn:microsoft.com/office/officeart/2005/8/layout/hList1"/>
    <dgm:cxn modelId="{C8907A20-BAF7-471B-B981-003D5054DD64}" type="presParOf" srcId="{71CD024B-59FF-4085-A913-8C5518A922D0}" destId="{14CC5829-A263-48D1-861C-EF05A398E44C}" srcOrd="0" destOrd="0" presId="urn:microsoft.com/office/officeart/2005/8/layout/hList1"/>
    <dgm:cxn modelId="{5EF17A0D-A5EA-4CD0-BA65-AE4CD2E4B0DD}" type="presParOf" srcId="{71CD024B-59FF-4085-A913-8C5518A922D0}" destId="{39C5A2A7-325A-4981-96EE-20A216CB913B}" srcOrd="1" destOrd="0" presId="urn:microsoft.com/office/officeart/2005/8/layout/hList1"/>
    <dgm:cxn modelId="{F958083A-CFC8-44F7-9650-707B096168EF}" type="presParOf" srcId="{AC20B3EF-13A6-481B-931E-B87D47DC5878}" destId="{9BEB5CF7-4A13-431D-9063-C34A79EC1A00}" srcOrd="3" destOrd="0" presId="urn:microsoft.com/office/officeart/2005/8/layout/hList1"/>
    <dgm:cxn modelId="{FEFAA470-5AF4-42EE-AFC9-A032B7C80E16}" type="presParOf" srcId="{AC20B3EF-13A6-481B-931E-B87D47DC5878}" destId="{6F4DCBFF-D98F-47E4-A106-055C951FA39B}" srcOrd="4" destOrd="0" presId="urn:microsoft.com/office/officeart/2005/8/layout/hList1"/>
    <dgm:cxn modelId="{08E0E000-20BF-4931-960F-DA580F055A83}" type="presParOf" srcId="{6F4DCBFF-D98F-47E4-A106-055C951FA39B}" destId="{5E768A4B-E6A4-49D2-A1DB-F86A9C9BD85C}" srcOrd="0" destOrd="0" presId="urn:microsoft.com/office/officeart/2005/8/layout/hList1"/>
    <dgm:cxn modelId="{55C5BC65-449F-4F74-A9E2-D7389DE9F0CF}" type="presParOf" srcId="{6F4DCBFF-D98F-47E4-A106-055C951FA39B}" destId="{868E273C-9920-443A-BB3B-2DA69B7ABB0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54F5E9-9525-4E5C-9658-4FC73EBA2D5F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F770F442-2C6B-4AC5-BD7B-8D9FB39063FA}">
      <dgm:prSet phldrT="[Texto]"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pPr algn="just"/>
          <a:r>
            <a:rPr lang="pt-PT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Se já tivermos um produto em destaque (com uma imagem maior e diferente dos outros produtos), já não é necessário colocar um título do género de “Item em destaque” pois é percetível que esse item está em destaque. </a:t>
          </a:r>
        </a:p>
      </dgm:t>
    </dgm:pt>
    <dgm:pt modelId="{7DDA5748-A086-457C-87C1-75CDA5518090}" type="parTrans" cxnId="{87A48BA7-0A3E-4DC3-BF38-99692B7C336A}">
      <dgm:prSet/>
      <dgm:spPr/>
      <dgm:t>
        <a:bodyPr/>
        <a:lstStyle/>
        <a:p>
          <a:endParaRPr lang="pt-PT"/>
        </a:p>
      </dgm:t>
    </dgm:pt>
    <dgm:pt modelId="{B9BBA224-AF17-41E9-94FF-2F7A35EA6DF9}" type="sibTrans" cxnId="{87A48BA7-0A3E-4DC3-BF38-99692B7C336A}">
      <dgm:prSet/>
      <dgm:spPr/>
      <dgm:t>
        <a:bodyPr/>
        <a:lstStyle/>
        <a:p>
          <a:endParaRPr lang="pt-PT"/>
        </a:p>
      </dgm:t>
    </dgm:pt>
    <dgm:pt modelId="{29ECE6A5-5F08-4E3F-8FFB-E63E5119BCA7}">
      <dgm:prSet phldrT="[Texto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algn="just"/>
          <a:r>
            <a:rPr lang="pt-PT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Os títulos geralmente desperdiçam espaço e reduzem a capacidade de atenção do utilizador.</a:t>
          </a:r>
        </a:p>
      </dgm:t>
    </dgm:pt>
    <dgm:pt modelId="{DC48EFC4-4B79-487D-85A3-E6128B5EDD12}" type="parTrans" cxnId="{4F59C5EE-A26E-463F-A1F1-CA75A4A492D3}">
      <dgm:prSet/>
      <dgm:spPr/>
      <dgm:t>
        <a:bodyPr/>
        <a:lstStyle/>
        <a:p>
          <a:endParaRPr lang="pt-PT"/>
        </a:p>
      </dgm:t>
    </dgm:pt>
    <dgm:pt modelId="{EDEABB93-7151-43F2-93BD-D7C622CB5E00}" type="sibTrans" cxnId="{4F59C5EE-A26E-463F-A1F1-CA75A4A492D3}">
      <dgm:prSet/>
      <dgm:spPr/>
      <dgm:t>
        <a:bodyPr/>
        <a:lstStyle/>
        <a:p>
          <a:endParaRPr lang="pt-PT"/>
        </a:p>
      </dgm:t>
    </dgm:pt>
    <dgm:pt modelId="{828A828E-D991-419E-ADAB-95D2DBEC311A}" type="pres">
      <dgm:prSet presAssocID="{A254F5E9-9525-4E5C-9658-4FC73EBA2D5F}" presName="outerComposite" presStyleCnt="0">
        <dgm:presLayoutVars>
          <dgm:chMax val="5"/>
          <dgm:dir/>
          <dgm:resizeHandles val="exact"/>
        </dgm:presLayoutVars>
      </dgm:prSet>
      <dgm:spPr/>
    </dgm:pt>
    <dgm:pt modelId="{233A1DE6-FF67-4627-BA88-418354EFF712}" type="pres">
      <dgm:prSet presAssocID="{A254F5E9-9525-4E5C-9658-4FC73EBA2D5F}" presName="dummyMaxCanvas" presStyleCnt="0">
        <dgm:presLayoutVars/>
      </dgm:prSet>
      <dgm:spPr/>
    </dgm:pt>
    <dgm:pt modelId="{0DAEE7C4-41A4-46BC-8F7F-F949D8F040BE}" type="pres">
      <dgm:prSet presAssocID="{A254F5E9-9525-4E5C-9658-4FC73EBA2D5F}" presName="TwoNodes_1" presStyleLbl="node1" presStyleIdx="0" presStyleCnt="2" custScaleY="84018">
        <dgm:presLayoutVars>
          <dgm:bulletEnabled val="1"/>
        </dgm:presLayoutVars>
      </dgm:prSet>
      <dgm:spPr/>
    </dgm:pt>
    <dgm:pt modelId="{F2E4014A-7EF4-4B66-AED9-2A2E82ABC140}" type="pres">
      <dgm:prSet presAssocID="{A254F5E9-9525-4E5C-9658-4FC73EBA2D5F}" presName="TwoNodes_2" presStyleLbl="node1" presStyleIdx="1" presStyleCnt="2" custScaleY="71181" custLinFactNeighborY="-15307">
        <dgm:presLayoutVars>
          <dgm:bulletEnabled val="1"/>
        </dgm:presLayoutVars>
      </dgm:prSet>
      <dgm:spPr/>
    </dgm:pt>
    <dgm:pt modelId="{D5EAE356-1208-431E-8B52-C2639F1BFC76}" type="pres">
      <dgm:prSet presAssocID="{A254F5E9-9525-4E5C-9658-4FC73EBA2D5F}" presName="TwoConn_1-2" presStyleLbl="fgAccFollowNode1" presStyleIdx="0" presStyleCnt="1" custLinFactNeighborX="-814" custLinFactNeighborY="-6508">
        <dgm:presLayoutVars>
          <dgm:bulletEnabled val="1"/>
        </dgm:presLayoutVars>
      </dgm:prSet>
      <dgm:spPr/>
    </dgm:pt>
    <dgm:pt modelId="{4336CA93-D74F-49DD-81E4-DD98EE8D3B8B}" type="pres">
      <dgm:prSet presAssocID="{A254F5E9-9525-4E5C-9658-4FC73EBA2D5F}" presName="TwoNodes_1_text" presStyleLbl="node1" presStyleIdx="1" presStyleCnt="2">
        <dgm:presLayoutVars>
          <dgm:bulletEnabled val="1"/>
        </dgm:presLayoutVars>
      </dgm:prSet>
      <dgm:spPr/>
    </dgm:pt>
    <dgm:pt modelId="{38B8E587-8BB2-48B8-B61C-A2A0DB57B3EA}" type="pres">
      <dgm:prSet presAssocID="{A254F5E9-9525-4E5C-9658-4FC73EBA2D5F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CA8F075D-611E-4904-A741-09A6BFAD9DFE}" type="presOf" srcId="{B9BBA224-AF17-41E9-94FF-2F7A35EA6DF9}" destId="{D5EAE356-1208-431E-8B52-C2639F1BFC76}" srcOrd="0" destOrd="0" presId="urn:microsoft.com/office/officeart/2005/8/layout/vProcess5"/>
    <dgm:cxn modelId="{88B5A944-1584-4CF4-959E-6C3579349F52}" type="presOf" srcId="{F770F442-2C6B-4AC5-BD7B-8D9FB39063FA}" destId="{0DAEE7C4-41A4-46BC-8F7F-F949D8F040BE}" srcOrd="0" destOrd="0" presId="urn:microsoft.com/office/officeart/2005/8/layout/vProcess5"/>
    <dgm:cxn modelId="{C3EF3D46-56B2-4EF6-ACE7-70CD1A8BCC1E}" type="presOf" srcId="{A254F5E9-9525-4E5C-9658-4FC73EBA2D5F}" destId="{828A828E-D991-419E-ADAB-95D2DBEC311A}" srcOrd="0" destOrd="0" presId="urn:microsoft.com/office/officeart/2005/8/layout/vProcess5"/>
    <dgm:cxn modelId="{53E2B17F-808C-4C23-9E95-B91066D8144B}" type="presOf" srcId="{29ECE6A5-5F08-4E3F-8FFB-E63E5119BCA7}" destId="{F2E4014A-7EF4-4B66-AED9-2A2E82ABC140}" srcOrd="0" destOrd="0" presId="urn:microsoft.com/office/officeart/2005/8/layout/vProcess5"/>
    <dgm:cxn modelId="{87A48BA7-0A3E-4DC3-BF38-99692B7C336A}" srcId="{A254F5E9-9525-4E5C-9658-4FC73EBA2D5F}" destId="{F770F442-2C6B-4AC5-BD7B-8D9FB39063FA}" srcOrd="0" destOrd="0" parTransId="{7DDA5748-A086-457C-87C1-75CDA5518090}" sibTransId="{B9BBA224-AF17-41E9-94FF-2F7A35EA6DF9}"/>
    <dgm:cxn modelId="{0A0CF5B8-C55A-48AB-8520-C78860C9DC2C}" type="presOf" srcId="{F770F442-2C6B-4AC5-BD7B-8D9FB39063FA}" destId="{4336CA93-D74F-49DD-81E4-DD98EE8D3B8B}" srcOrd="1" destOrd="0" presId="urn:microsoft.com/office/officeart/2005/8/layout/vProcess5"/>
    <dgm:cxn modelId="{57534FE6-CA96-40E4-AEE4-D69F52FF3750}" type="presOf" srcId="{29ECE6A5-5F08-4E3F-8FFB-E63E5119BCA7}" destId="{38B8E587-8BB2-48B8-B61C-A2A0DB57B3EA}" srcOrd="1" destOrd="0" presId="urn:microsoft.com/office/officeart/2005/8/layout/vProcess5"/>
    <dgm:cxn modelId="{4F59C5EE-A26E-463F-A1F1-CA75A4A492D3}" srcId="{A254F5E9-9525-4E5C-9658-4FC73EBA2D5F}" destId="{29ECE6A5-5F08-4E3F-8FFB-E63E5119BCA7}" srcOrd="1" destOrd="0" parTransId="{DC48EFC4-4B79-487D-85A3-E6128B5EDD12}" sibTransId="{EDEABB93-7151-43F2-93BD-D7C622CB5E00}"/>
    <dgm:cxn modelId="{87B001F7-3E17-4FCF-93EF-169EB203067F}" type="presParOf" srcId="{828A828E-D991-419E-ADAB-95D2DBEC311A}" destId="{233A1DE6-FF67-4627-BA88-418354EFF712}" srcOrd="0" destOrd="0" presId="urn:microsoft.com/office/officeart/2005/8/layout/vProcess5"/>
    <dgm:cxn modelId="{237C33BE-13E5-4C5E-A12E-6976732B5523}" type="presParOf" srcId="{828A828E-D991-419E-ADAB-95D2DBEC311A}" destId="{0DAEE7C4-41A4-46BC-8F7F-F949D8F040BE}" srcOrd="1" destOrd="0" presId="urn:microsoft.com/office/officeart/2005/8/layout/vProcess5"/>
    <dgm:cxn modelId="{5BEE0645-9A1A-488B-91D5-8F2F89571585}" type="presParOf" srcId="{828A828E-D991-419E-ADAB-95D2DBEC311A}" destId="{F2E4014A-7EF4-4B66-AED9-2A2E82ABC140}" srcOrd="2" destOrd="0" presId="urn:microsoft.com/office/officeart/2005/8/layout/vProcess5"/>
    <dgm:cxn modelId="{DB7BC532-1E41-48B8-84EE-DC6F88C9BCE6}" type="presParOf" srcId="{828A828E-D991-419E-ADAB-95D2DBEC311A}" destId="{D5EAE356-1208-431E-8B52-C2639F1BFC76}" srcOrd="3" destOrd="0" presId="urn:microsoft.com/office/officeart/2005/8/layout/vProcess5"/>
    <dgm:cxn modelId="{3B503417-6134-429B-9F1D-D2005F287F66}" type="presParOf" srcId="{828A828E-D991-419E-ADAB-95D2DBEC311A}" destId="{4336CA93-D74F-49DD-81E4-DD98EE8D3B8B}" srcOrd="4" destOrd="0" presId="urn:microsoft.com/office/officeart/2005/8/layout/vProcess5"/>
    <dgm:cxn modelId="{53EAD726-33B6-4B74-9683-9399E4AD6EBD}" type="presParOf" srcId="{828A828E-D991-419E-ADAB-95D2DBEC311A}" destId="{38B8E587-8BB2-48B8-B61C-A2A0DB57B3EA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87D02D-4F90-4448-A792-F79FBD8CD735}">
      <dsp:nvSpPr>
        <dsp:cNvPr id="0" name=""/>
        <dsp:cNvSpPr/>
      </dsp:nvSpPr>
      <dsp:spPr>
        <a:xfrm>
          <a:off x="2539" y="415153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Definição:</a:t>
          </a:r>
        </a:p>
      </dsp:txBody>
      <dsp:txXfrm>
        <a:off x="2539" y="415153"/>
        <a:ext cx="2476500" cy="990600"/>
      </dsp:txXfrm>
    </dsp:sp>
    <dsp:sp modelId="{34413ADA-6F36-4BA8-A095-F91F3035B22A}">
      <dsp:nvSpPr>
        <dsp:cNvPr id="0" name=""/>
        <dsp:cNvSpPr/>
      </dsp:nvSpPr>
      <dsp:spPr>
        <a:xfrm>
          <a:off x="2539" y="1405753"/>
          <a:ext cx="2476500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pt-PT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Repetição de itens idênticos.</a:t>
          </a:r>
        </a:p>
      </dsp:txBody>
      <dsp:txXfrm>
        <a:off x="2539" y="1405753"/>
        <a:ext cx="2476500" cy="2854800"/>
      </dsp:txXfrm>
    </dsp:sp>
    <dsp:sp modelId="{14CC5829-A263-48D1-861C-EF05A398E44C}">
      <dsp:nvSpPr>
        <dsp:cNvPr id="0" name=""/>
        <dsp:cNvSpPr/>
      </dsp:nvSpPr>
      <dsp:spPr>
        <a:xfrm>
          <a:off x="2825749" y="415153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Vantagens: </a:t>
          </a:r>
        </a:p>
      </dsp:txBody>
      <dsp:txXfrm>
        <a:off x="2825749" y="415153"/>
        <a:ext cx="2476500" cy="990600"/>
      </dsp:txXfrm>
    </dsp:sp>
    <dsp:sp modelId="{39C5A2A7-325A-4981-96EE-20A216CB913B}">
      <dsp:nvSpPr>
        <dsp:cNvPr id="0" name=""/>
        <dsp:cNvSpPr/>
      </dsp:nvSpPr>
      <dsp:spPr>
        <a:xfrm>
          <a:off x="2825749" y="1405753"/>
          <a:ext cx="2476500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 repetição de vários itens pode ser útil para conseguir levar o utilizador até certa página ou categoria.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No entanto, deve de ser feita com a utilização de sinónimos.</a:t>
          </a:r>
        </a:p>
      </dsp:txBody>
      <dsp:txXfrm>
        <a:off x="2825749" y="1405753"/>
        <a:ext cx="2476500" cy="2854800"/>
      </dsp:txXfrm>
    </dsp:sp>
    <dsp:sp modelId="{5E768A4B-E6A4-49D2-A1DB-F86A9C9BD85C}">
      <dsp:nvSpPr>
        <dsp:cNvPr id="0" name=""/>
        <dsp:cNvSpPr/>
      </dsp:nvSpPr>
      <dsp:spPr>
        <a:xfrm>
          <a:off x="5648960" y="415153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Desvantagens:</a:t>
          </a:r>
        </a:p>
      </dsp:txBody>
      <dsp:txXfrm>
        <a:off x="5648960" y="415153"/>
        <a:ext cx="2476500" cy="990600"/>
      </dsp:txXfrm>
    </dsp:sp>
    <dsp:sp modelId="{868E273C-9920-443A-BB3B-2DA69B7ABB0A}">
      <dsp:nvSpPr>
        <dsp:cNvPr id="0" name=""/>
        <dsp:cNvSpPr/>
      </dsp:nvSpPr>
      <dsp:spPr>
        <a:xfrm>
          <a:off x="5648960" y="1405753"/>
          <a:ext cx="2476500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Demasiadas repetições desordenam as páginas;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Os itens perdem impacto porque aparecem muitas vezes.</a:t>
          </a:r>
        </a:p>
      </dsp:txBody>
      <dsp:txXfrm>
        <a:off x="5648960" y="1405753"/>
        <a:ext cx="2476500" cy="28548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AEE7C4-41A4-46BC-8F7F-F949D8F040BE}">
      <dsp:nvSpPr>
        <dsp:cNvPr id="0" name=""/>
        <dsp:cNvSpPr/>
      </dsp:nvSpPr>
      <dsp:spPr>
        <a:xfrm>
          <a:off x="0" y="134159"/>
          <a:ext cx="8549640" cy="141056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just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Se já tivermos um produto em destaque (com uma imagem maior e diferente dos outros produtos), já não é necessário colocar um título do género de “Item em destaque” pois é percetível que esse item está em destaque. </a:t>
          </a:r>
        </a:p>
      </dsp:txBody>
      <dsp:txXfrm>
        <a:off x="41314" y="175473"/>
        <a:ext cx="6830105" cy="1327932"/>
      </dsp:txXfrm>
    </dsp:sp>
    <dsp:sp modelId="{F2E4014A-7EF4-4B66-AED9-2A2E82ABC140}">
      <dsp:nvSpPr>
        <dsp:cNvPr id="0" name=""/>
        <dsp:cNvSpPr/>
      </dsp:nvSpPr>
      <dsp:spPr>
        <a:xfrm>
          <a:off x="1508759" y="2036894"/>
          <a:ext cx="8549640" cy="1195042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just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Os títulos geralmente desperdiçam espaço e reduzem a capacidade de atenção do utilizador.</a:t>
          </a:r>
        </a:p>
      </dsp:txBody>
      <dsp:txXfrm>
        <a:off x="1543761" y="2071896"/>
        <a:ext cx="5879605" cy="1125038"/>
      </dsp:txXfrm>
    </dsp:sp>
    <dsp:sp modelId="{D5EAE356-1208-431E-8B52-C2639F1BFC76}">
      <dsp:nvSpPr>
        <dsp:cNvPr id="0" name=""/>
        <dsp:cNvSpPr/>
      </dsp:nvSpPr>
      <dsp:spPr>
        <a:xfrm>
          <a:off x="7449486" y="1248765"/>
          <a:ext cx="1091270" cy="109127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3600" kern="1200"/>
        </a:p>
      </dsp:txBody>
      <dsp:txXfrm>
        <a:off x="7695022" y="1248765"/>
        <a:ext cx="600198" cy="8211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4614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0063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15210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26589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pt-PT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6521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15169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18620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02568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47460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2575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04485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C6CEFA95-CB1C-47C1-B5B8-B90DD4CAE75D}" type="datetimeFigureOut">
              <a:rPr lang="pt-PT" smtClean="0"/>
              <a:t>29/03/2022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D2DA6FEC-113F-4073-A3AB-6C4BB2770D7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14851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2.wdp"/><Relationship Id="rId7" Type="http://schemas.openxmlformats.org/officeDocument/2006/relationships/image" Target="../media/image1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jpeg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microsoft.com/office/2007/relationships/hdphoto" Target="../media/hdphoto2.wdp"/><Relationship Id="rId7" Type="http://schemas.openxmlformats.org/officeDocument/2006/relationships/diagramLayout" Target="../diagrams/layou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diagramData" Target="../diagrams/data1.xml"/><Relationship Id="rId5" Type="http://schemas.microsoft.com/office/2007/relationships/hdphoto" Target="../media/hdphoto1.wdp"/><Relationship Id="rId10" Type="http://schemas.microsoft.com/office/2007/relationships/diagramDrawing" Target="../diagrams/drawing1.xml"/><Relationship Id="rId4" Type="http://schemas.openxmlformats.org/officeDocument/2006/relationships/image" Target="../media/image3.png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microsoft.com/office/2007/relationships/hdphoto" Target="../media/hdphoto2.wdp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2.png"/><Relationship Id="rId9" Type="http://schemas.microsoft.com/office/2007/relationships/diagramDrawing" Target="../diagrams/drawing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7B22B9F-2C0A-494B-846B-046EEBDE2AED}"/>
              </a:ext>
            </a:extLst>
          </p:cNvPr>
          <p:cNvSpPr txBox="1"/>
          <p:nvPr/>
        </p:nvSpPr>
        <p:spPr>
          <a:xfrm>
            <a:off x="2654422" y="2313676"/>
            <a:ext cx="69867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000" b="1" dirty="0">
                <a:latin typeface="Modern Love Grunge" panose="04070805081005020601" pitchFamily="82" charset="0"/>
              </a:rPr>
              <a:t>Content Writting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114410F-2DD3-427C-9D55-D331CFF76CF8}"/>
              </a:ext>
            </a:extLst>
          </p:cNvPr>
          <p:cNvSpPr txBox="1"/>
          <p:nvPr/>
        </p:nvSpPr>
        <p:spPr>
          <a:xfrm>
            <a:off x="3935184" y="3329339"/>
            <a:ext cx="40658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Interação Pessoa Máquina 2021/2022</a:t>
            </a:r>
          </a:p>
          <a:p>
            <a:pPr algn="ctr"/>
            <a:r>
              <a:rPr lang="pt-P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Trabalho Prático Nº2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385B88E-9F18-449D-8A09-D6D8AA29BF25}"/>
              </a:ext>
            </a:extLst>
          </p:cNvPr>
          <p:cNvSpPr txBox="1"/>
          <p:nvPr/>
        </p:nvSpPr>
        <p:spPr>
          <a:xfrm>
            <a:off x="941033" y="4704282"/>
            <a:ext cx="64451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Docente: Anabela Gomes</a:t>
            </a:r>
          </a:p>
          <a:p>
            <a:r>
              <a:rPr lang="pt-P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Discentes: Daniel Duarte Dias Ferreira Albino (2020134077) e Rúben da Costa Mendes (2020138473)</a:t>
            </a:r>
          </a:p>
        </p:txBody>
      </p:sp>
    </p:spTree>
    <p:extLst>
      <p:ext uri="{BB962C8B-B14F-4D97-AF65-F5344CB8AC3E}">
        <p14:creationId xmlns:p14="http://schemas.microsoft.com/office/powerpoint/2010/main" val="3873918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3D0CE2-91FF-49B3-A5D8-181E900D7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AEBD96-C315-4F53-9D9E-0E20E993E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916AAA-66F6-4DFA-88ED-7E27CF6B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137D43F-BAD6-47F1-AA65-AEEA38A2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512C9B2-6B22-4211-A940-FCD7C2CD0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5F7DB84-CDE7-46F8-90DD-9D048A7D5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BC66A0E-E5D5-4E7D-9B93-33945A88C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90B9E6-5D91-4146-881E-1C680D9C75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5200" y="0"/>
            <a:ext cx="10272776" cy="48085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24B8EE7-D55B-4678-8F34-54296AEC7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412" y="4808538"/>
            <a:ext cx="1026871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AutoShape 2" descr="Varias letras - Tekzup">
            <a:extLst>
              <a:ext uri="{FF2B5EF4-FFF2-40B4-BE49-F238E27FC236}">
                <a16:creationId xmlns:a16="http://schemas.microsoft.com/office/drawing/2014/main" id="{4318C350-79B4-4760-8EDA-E9B627965B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/>
          </a:p>
        </p:txBody>
      </p:sp>
      <p:pic>
        <p:nvPicPr>
          <p:cNvPr id="26" name="Imagem 25">
            <a:extLst>
              <a:ext uri="{FF2B5EF4-FFF2-40B4-BE49-F238E27FC236}">
                <a16:creationId xmlns:a16="http://schemas.microsoft.com/office/drawing/2014/main" id="{B17C3286-75F4-4497-B723-C4F523F72E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708" y="1714"/>
            <a:ext cx="12188952" cy="6856286"/>
          </a:xfrm>
          <a:prstGeom prst="rect">
            <a:avLst/>
          </a:prstGeom>
        </p:spPr>
      </p:pic>
      <p:sp>
        <p:nvSpPr>
          <p:cNvPr id="27" name="Retângulo 26">
            <a:extLst>
              <a:ext uri="{FF2B5EF4-FFF2-40B4-BE49-F238E27FC236}">
                <a16:creationId xmlns:a16="http://schemas.microsoft.com/office/drawing/2014/main" id="{BF7A7C55-771D-410A-B2CC-F62D2BDE8CC2}"/>
              </a:ext>
            </a:extLst>
          </p:cNvPr>
          <p:cNvSpPr/>
          <p:nvPr/>
        </p:nvSpPr>
        <p:spPr>
          <a:xfrm>
            <a:off x="975014" y="0"/>
            <a:ext cx="10268388" cy="49007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2BE3578-A710-4A8A-90D5-662BA921E8DE}"/>
              </a:ext>
            </a:extLst>
          </p:cNvPr>
          <p:cNvSpPr txBox="1"/>
          <p:nvPr/>
        </p:nvSpPr>
        <p:spPr>
          <a:xfrm>
            <a:off x="954024" y="357256"/>
            <a:ext cx="102839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5400" b="1" dirty="0">
                <a:latin typeface="Modern Love Grunge" panose="04070805081005020601" pitchFamily="82" charset="0"/>
              </a:rPr>
              <a:t>Usar a linguagem imperativa para tarefas obrigatórias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B3C8CA5F-A914-4F3D-98AD-E19F915755EF}"/>
              </a:ext>
            </a:extLst>
          </p:cNvPr>
          <p:cNvSpPr txBox="1"/>
          <p:nvPr/>
        </p:nvSpPr>
        <p:spPr>
          <a:xfrm>
            <a:off x="1003455" y="2537973"/>
            <a:ext cx="1017862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 que o utilizador saiba o que fazer, deve utilizar-se frases que sejam mais curtas e simples de entender. </a:t>
            </a:r>
          </a:p>
          <a:p>
            <a:pPr algn="just"/>
            <a:endParaRPr lang="pt-P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 exemplo: </a:t>
            </a:r>
          </a:p>
          <a:p>
            <a:pPr algn="just"/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Num site onde podemos consultar o tempo numa determinada região, em vez de se utilizar a expressão 	“Para consultar o clima local, introduza uma clima ou um código postal”, deve-se usar uma frase mais 	curta e esclarecedora como “Introduza uma cidade ou um código postal”.</a:t>
            </a:r>
          </a:p>
        </p:txBody>
      </p:sp>
    </p:spTree>
    <p:extLst>
      <p:ext uri="{BB962C8B-B14F-4D97-AF65-F5344CB8AC3E}">
        <p14:creationId xmlns:p14="http://schemas.microsoft.com/office/powerpoint/2010/main" val="1449488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3F0EC60-C71A-4F0A-B3B5-23D74C942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53525"/>
            <a:ext cx="5116497" cy="3065865"/>
          </a:xfrm>
        </p:spPr>
        <p:txBody>
          <a:bodyPr anchor="t"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São muitos os sites que não explicam o significado das abreviações ou siglas que contêm.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Assim, deve-se explicar sempre o significado de uma sigla ou abreviação para que o utilizador entenda o que é.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 regra não se aplica a abreviações ou siglas que se tornaram palavras usadas regularmente (por exemplo “DVD”).</a:t>
            </a:r>
          </a:p>
          <a:p>
            <a:pPr marL="0" indent="0">
              <a:buNone/>
            </a:pPr>
            <a:endParaRPr lang="pt-PT" sz="1800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PT" sz="1800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PT" sz="1800" dirty="0">
              <a:solidFill>
                <a:srgbClr val="00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A0BB32-60BD-35E6-04CF-E0DC613D49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80" r="25634" b="-1"/>
          <a:stretch/>
        </p:blipFill>
        <p:spPr>
          <a:xfrm>
            <a:off x="-194584" y="401979"/>
            <a:ext cx="6115733" cy="6456021"/>
          </a:xfrm>
          <a:custGeom>
            <a:avLst/>
            <a:gdLst/>
            <a:ahLst/>
            <a:cxnLst/>
            <a:rect l="l" t="t" r="r" b="b"/>
            <a:pathLst>
              <a:path w="6115733" h="6456021">
                <a:moveTo>
                  <a:pt x="2259477" y="433395"/>
                </a:moveTo>
                <a:cubicBezTo>
                  <a:pt x="4149632" y="433395"/>
                  <a:pt x="5681904" y="1964133"/>
                  <a:pt x="5681904" y="3852396"/>
                </a:cubicBezTo>
                <a:cubicBezTo>
                  <a:pt x="5681904" y="4796527"/>
                  <a:pt x="5298836" y="5651278"/>
                  <a:pt x="4679499" y="6269995"/>
                </a:cubicBezTo>
                <a:lnTo>
                  <a:pt x="4474613" y="6456021"/>
                </a:lnTo>
                <a:lnTo>
                  <a:pt x="44341" y="6456021"/>
                </a:lnTo>
                <a:lnTo>
                  <a:pt x="0" y="6415762"/>
                </a:lnTo>
                <a:lnTo>
                  <a:pt x="0" y="1289029"/>
                </a:lnTo>
                <a:lnTo>
                  <a:pt x="82495" y="1214128"/>
                </a:lnTo>
                <a:cubicBezTo>
                  <a:pt x="674092" y="726388"/>
                  <a:pt x="1432534" y="433395"/>
                  <a:pt x="2259477" y="433395"/>
                </a:cubicBezTo>
                <a:close/>
                <a:moveTo>
                  <a:pt x="2259477" y="0"/>
                </a:moveTo>
                <a:cubicBezTo>
                  <a:pt x="4389229" y="0"/>
                  <a:pt x="6115733" y="1724776"/>
                  <a:pt x="6115733" y="3852396"/>
                </a:cubicBezTo>
                <a:cubicBezTo>
                  <a:pt x="6115733" y="4783230"/>
                  <a:pt x="5785270" y="5636956"/>
                  <a:pt x="5235152" y="6302877"/>
                </a:cubicBezTo>
                <a:lnTo>
                  <a:pt x="5095826" y="6456021"/>
                </a:lnTo>
                <a:lnTo>
                  <a:pt x="4617788" y="6456021"/>
                </a:lnTo>
                <a:lnTo>
                  <a:pt x="4747668" y="6338096"/>
                </a:lnTo>
                <a:cubicBezTo>
                  <a:pt x="5384452" y="5701950"/>
                  <a:pt x="5778311" y="4823122"/>
                  <a:pt x="5778311" y="3852396"/>
                </a:cubicBezTo>
                <a:cubicBezTo>
                  <a:pt x="5778311" y="1910944"/>
                  <a:pt x="4202875" y="337085"/>
                  <a:pt x="2259477" y="337085"/>
                </a:cubicBezTo>
                <a:cubicBezTo>
                  <a:pt x="1409240" y="337085"/>
                  <a:pt x="629434" y="638331"/>
                  <a:pt x="21172" y="1139811"/>
                </a:cubicBezTo>
                <a:lnTo>
                  <a:pt x="0" y="1159034"/>
                </a:lnTo>
                <a:lnTo>
                  <a:pt x="0" y="735177"/>
                </a:lnTo>
                <a:lnTo>
                  <a:pt x="103407" y="657929"/>
                </a:lnTo>
                <a:cubicBezTo>
                  <a:pt x="718869" y="242547"/>
                  <a:pt x="1460820" y="0"/>
                  <a:pt x="2259477" y="0"/>
                </a:cubicBezTo>
                <a:close/>
              </a:path>
            </a:pathLst>
          </a:cu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10481DD-65D5-4CA7-8053-572CDBB13E68}"/>
              </a:ext>
            </a:extLst>
          </p:cNvPr>
          <p:cNvSpPr txBox="1"/>
          <p:nvPr/>
        </p:nvSpPr>
        <p:spPr>
          <a:xfrm>
            <a:off x="4785064" y="401979"/>
            <a:ext cx="76466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5400" b="1" dirty="0">
                <a:latin typeface="Modern Love Grunge" panose="04070805081005020601" pitchFamily="82" charset="0"/>
              </a:rPr>
              <a:t>Esclarecer abreviações, iniciais e siglas</a:t>
            </a:r>
          </a:p>
        </p:txBody>
      </p:sp>
    </p:spTree>
    <p:extLst>
      <p:ext uri="{BB962C8B-B14F-4D97-AF65-F5344CB8AC3E}">
        <p14:creationId xmlns:p14="http://schemas.microsoft.com/office/powerpoint/2010/main" val="3520481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7">
            <a:extLst>
              <a:ext uri="{FF2B5EF4-FFF2-40B4-BE49-F238E27FC236}">
                <a16:creationId xmlns:a16="http://schemas.microsoft.com/office/drawing/2014/main" id="{9A3D0CE2-91FF-49B3-A5D8-181E900D7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9">
            <a:extLst>
              <a:ext uri="{FF2B5EF4-FFF2-40B4-BE49-F238E27FC236}">
                <a16:creationId xmlns:a16="http://schemas.microsoft.com/office/drawing/2014/main" id="{58AEBD96-C315-4F53-9D9E-0E20E993E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11">
            <a:extLst>
              <a:ext uri="{FF2B5EF4-FFF2-40B4-BE49-F238E27FC236}">
                <a16:creationId xmlns:a16="http://schemas.microsoft.com/office/drawing/2014/main" id="{78916AAA-66F6-4DFA-88ED-7E27CF6B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3" name="Group 13">
            <a:extLst>
              <a:ext uri="{FF2B5EF4-FFF2-40B4-BE49-F238E27FC236}">
                <a16:creationId xmlns:a16="http://schemas.microsoft.com/office/drawing/2014/main" id="{A137D43F-BAD6-47F1-AA65-AEEA38A2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512C9B2-6B22-4211-A940-FCD7C2CD0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5F7DB84-CDE7-46F8-90DD-9D048A7D5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 useBgFill="1">
        <p:nvSpPr>
          <p:cNvPr id="34" name="Rectangle 17">
            <a:extLst>
              <a:ext uri="{FF2B5EF4-FFF2-40B4-BE49-F238E27FC236}">
                <a16:creationId xmlns:a16="http://schemas.microsoft.com/office/drawing/2014/main" id="{E15AAB4E-1AF6-4A73-9822-087B0F4ED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5" name="Rectangle 19">
            <a:extLst>
              <a:ext uri="{FF2B5EF4-FFF2-40B4-BE49-F238E27FC236}">
                <a16:creationId xmlns:a16="http://schemas.microsoft.com/office/drawing/2014/main" id="{3FD794DA-8ACE-4EC4-8EB7-A34B9F6C1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78454" y="-2"/>
            <a:ext cx="4513546" cy="6858002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Marcador de Posição de Conteúdo 2">
            <a:extLst>
              <a:ext uri="{FF2B5EF4-FFF2-40B4-BE49-F238E27FC236}">
                <a16:creationId xmlns:a16="http://schemas.microsoft.com/office/drawing/2014/main" id="{406E9366-08A6-4C87-AAF0-7F09B481268D}"/>
              </a:ext>
            </a:extLst>
          </p:cNvPr>
          <p:cNvSpPr txBox="1">
            <a:spLocks/>
          </p:cNvSpPr>
          <p:nvPr/>
        </p:nvSpPr>
        <p:spPr>
          <a:xfrm>
            <a:off x="1300987" y="2829037"/>
            <a:ext cx="4761366" cy="160757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pontos de exclamação não fazem parte da escrita profissional nem de uma página inicial.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pt-P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Dado o que os mesmos parecem caóticos e barulhentos, deve-se evitar a sua utilização.</a:t>
            </a:r>
          </a:p>
          <a:p>
            <a:pPr algn="just"/>
            <a:endParaRPr lang="pt-P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" name="Graphic 6" descr="Exclamation Mark">
            <a:extLst>
              <a:ext uri="{FF2B5EF4-FFF2-40B4-BE49-F238E27FC236}">
                <a16:creationId xmlns:a16="http://schemas.microsoft.com/office/drawing/2014/main" id="{9732289A-CA35-450B-A2D7-6EA6C17A13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888798" y="2205798"/>
            <a:ext cx="3613168" cy="3613168"/>
          </a:xfrm>
          <a:prstGeom prst="rect">
            <a:avLst/>
          </a:prstGeom>
        </p:spPr>
      </p:pic>
      <p:sp>
        <p:nvSpPr>
          <p:cNvPr id="37" name="CaixaDeTexto 36">
            <a:extLst>
              <a:ext uri="{FF2B5EF4-FFF2-40B4-BE49-F238E27FC236}">
                <a16:creationId xmlns:a16="http://schemas.microsoft.com/office/drawing/2014/main" id="{5E8CDDBE-0E2F-4A4E-9687-AEC0DEB5E7FE}"/>
              </a:ext>
            </a:extLst>
          </p:cNvPr>
          <p:cNvSpPr txBox="1"/>
          <p:nvPr/>
        </p:nvSpPr>
        <p:spPr>
          <a:xfrm>
            <a:off x="-3047" y="225736"/>
            <a:ext cx="76815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5400" b="1" dirty="0">
                <a:latin typeface="Modern Love Grunge" panose="04070805081005020601" pitchFamily="82" charset="0"/>
              </a:rPr>
              <a:t>Evitar pontos de exclamação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E5FC883A-CFF5-487D-A0E3-81C252D166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608" y="1065319"/>
            <a:ext cx="4271709" cy="472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733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32FD491-28F3-42E7-AEBF-A9E3C462C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D016B6E-F283-4CFB-9099-05C8DA6AB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2D0360E-345F-4790-B0A0-03ADC36B5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C06EAFD-0C69-4B3B-BEA7-E7E11DDF9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066C89-42FB-4624-9AFE-3A31B3649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4" y="0"/>
            <a:ext cx="4648169" cy="6858000"/>
          </a:xfrm>
          <a:prstGeom prst="rect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tile tx="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algn="ctr" defTabSz="914400"/>
            <a:endParaRPr lang="en-US" sz="2000" kern="0">
              <a:solidFill>
                <a:prstClr val="white"/>
              </a:solidFill>
              <a:latin typeface="Rockwell Extra Bold" pitchFamily="18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A218FBC-B2D6-48CA-9289-C4110162E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DED9084-49DA-4911-ACB7-5F9E4DEFA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4DCAD83-E721-4C51-A922-EB4372B2763B}"/>
              </a:ext>
            </a:extLst>
          </p:cNvPr>
          <p:cNvSpPr txBox="1"/>
          <p:nvPr/>
        </p:nvSpPr>
        <p:spPr>
          <a:xfrm>
            <a:off x="195547" y="2508821"/>
            <a:ext cx="42637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5400" b="1" dirty="0">
                <a:latin typeface="Modern Love Grunge" panose="04070805081005020601" pitchFamily="82" charset="0"/>
              </a:rPr>
              <a:t>Letras maiúsculas </a:t>
            </a:r>
          </a:p>
        </p:txBody>
      </p:sp>
      <p:pic>
        <p:nvPicPr>
          <p:cNvPr id="2050" name="Picture 2" descr="LETRAS MAIÚSCULAS - POMPOM">
            <a:extLst>
              <a:ext uri="{FF2B5EF4-FFF2-40B4-BE49-F238E27FC236}">
                <a16:creationId xmlns:a16="http://schemas.microsoft.com/office/drawing/2014/main" id="{787CE4A3-92D6-4AA0-806C-4F04FF80E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512" y="-1480871"/>
            <a:ext cx="7540488" cy="893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Marcador de Posição de Conteúdo 2">
            <a:extLst>
              <a:ext uri="{FF2B5EF4-FFF2-40B4-BE49-F238E27FC236}">
                <a16:creationId xmlns:a16="http://schemas.microsoft.com/office/drawing/2014/main" id="{220734FF-9C5A-4720-A31D-FA7ADC30DC5E}"/>
              </a:ext>
            </a:extLst>
          </p:cNvPr>
          <p:cNvSpPr txBox="1">
            <a:spLocks/>
          </p:cNvSpPr>
          <p:nvPr/>
        </p:nvSpPr>
        <p:spPr>
          <a:xfrm>
            <a:off x="5384522" y="1932179"/>
            <a:ext cx="6074467" cy="29936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Quando é necessário usar letras maiúsculas deve-se fazê-lo com moderação e não como um estilo de formatação; 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Estas não são de fácil leitura e até nos deixam com a impressão de que a página está bastante ocupada. 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Por exemplo:</a:t>
            </a:r>
          </a:p>
          <a:p>
            <a:pPr algn="just"/>
            <a:r>
              <a:rPr lang="pt-PT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expressão “PSICOLOGIA DAS PALAVRAS” não é tão legível como "Psicologia das Palavras".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484681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C97409A-DE11-4604-B23F-12855FD4D0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9210" b="24540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2D2D784-D54E-4EDF-A761-4155A1368FEF}"/>
              </a:ext>
            </a:extLst>
          </p:cNvPr>
          <p:cNvSpPr txBox="1"/>
          <p:nvPr/>
        </p:nvSpPr>
        <p:spPr>
          <a:xfrm>
            <a:off x="93740" y="441615"/>
            <a:ext cx="120045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5400" b="1" dirty="0">
                <a:latin typeface="Modern Love Grunge" panose="04070805081005020601" pitchFamily="82" charset="0"/>
              </a:rPr>
              <a:t>Evitar usar espaços e pontuação de forma desajustada</a:t>
            </a:r>
          </a:p>
        </p:txBody>
      </p:sp>
      <p:sp>
        <p:nvSpPr>
          <p:cNvPr id="6" name="Marcador de Posição de Conteúdo 2">
            <a:extLst>
              <a:ext uri="{FF2B5EF4-FFF2-40B4-BE49-F238E27FC236}">
                <a16:creationId xmlns:a16="http://schemas.microsoft.com/office/drawing/2014/main" id="{0892AD28-5DC2-4106-B30C-DED2C407A901}"/>
              </a:ext>
            </a:extLst>
          </p:cNvPr>
          <p:cNvSpPr txBox="1">
            <a:spLocks/>
          </p:cNvSpPr>
          <p:nvPr/>
        </p:nvSpPr>
        <p:spPr>
          <a:xfrm>
            <a:off x="1150679" y="2195941"/>
            <a:ext cx="9890642" cy="30846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ClrTx/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Utilizar espaços e pontuação de forma inadequada, como por exemplo no meio de uma palavra, dificulta bastante a sua procura. </a:t>
            </a:r>
          </a:p>
          <a:p>
            <a:pPr marL="285750" indent="-285750" algn="just">
              <a:buClrTx/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 além disso, impede que os utilizadores invisuais que utilizam a opção de leitura realizada pelo navegador, compreendam a totalidade das palavras. </a:t>
            </a:r>
          </a:p>
          <a:p>
            <a:pPr marL="285750" indent="-285750" algn="just">
              <a:buClrTx/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 exemplo: </a:t>
            </a:r>
          </a:p>
          <a:p>
            <a:pPr algn="just"/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 vez da palavra “informática”, aparece “I N F O R M Á T I C A” ou “I.N.F.O.R.M.Á.T.I.C.A.”.</a:t>
            </a:r>
          </a:p>
        </p:txBody>
      </p:sp>
    </p:spTree>
    <p:extLst>
      <p:ext uri="{BB962C8B-B14F-4D97-AF65-F5344CB8AC3E}">
        <p14:creationId xmlns:p14="http://schemas.microsoft.com/office/powerpoint/2010/main" val="2557598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tint val="75000"/>
                <a:shade val="58000"/>
                <a:satMod val="120000"/>
              </a:schemeClr>
              <a:schemeClr val="bg1">
                <a:tint val="50000"/>
                <a:shade val="96000"/>
              </a:schemeClr>
            </a:duotone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01C40124-1649-4FF2-8F64-C8284EB9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086727CD-9977-4B25-9516-2B6E06AAA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19F4D31-E06B-4B98-A1F1-A29AFCBDD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472095BC-C06B-45BD-A206-0F75C6A4A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5217256-9243-44A1-AE11-87584ECCA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7997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D40AAF3-394B-453B-8AF1-B796F8F9F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3763" y="0"/>
            <a:ext cx="4480560" cy="2516783"/>
          </a:xfrm>
          <a:custGeom>
            <a:avLst/>
            <a:gdLst>
              <a:gd name="connsiteX0" fmla="*/ 273471 w 4480560"/>
              <a:gd name="connsiteY0" fmla="*/ 0 h 2516783"/>
              <a:gd name="connsiteX1" fmla="*/ 4207090 w 4480560"/>
              <a:gd name="connsiteY1" fmla="*/ 0 h 2516783"/>
              <a:gd name="connsiteX2" fmla="*/ 4218264 w 4480560"/>
              <a:gd name="connsiteY2" fmla="*/ 73216 h 2516783"/>
              <a:gd name="connsiteX3" fmla="*/ 4228529 w 4480560"/>
              <a:gd name="connsiteY3" fmla="*/ 276503 h 2516783"/>
              <a:gd name="connsiteX4" fmla="*/ 2240280 w 4480560"/>
              <a:gd name="connsiteY4" fmla="*/ 2264752 h 2516783"/>
              <a:gd name="connsiteX5" fmla="*/ 252032 w 4480560"/>
              <a:gd name="connsiteY5" fmla="*/ 276503 h 2516783"/>
              <a:gd name="connsiteX6" fmla="*/ 262297 w 4480560"/>
              <a:gd name="connsiteY6" fmla="*/ 73216 h 2516783"/>
              <a:gd name="connsiteX7" fmla="*/ 18808 w 4480560"/>
              <a:gd name="connsiteY7" fmla="*/ 0 h 2516783"/>
              <a:gd name="connsiteX8" fmla="*/ 216879 w 4480560"/>
              <a:gd name="connsiteY8" fmla="*/ 0 h 2516783"/>
              <a:gd name="connsiteX9" fmla="*/ 206579 w 4480560"/>
              <a:gd name="connsiteY9" fmla="*/ 67490 h 2516783"/>
              <a:gd name="connsiteX10" fmla="*/ 196025 w 4480560"/>
              <a:gd name="connsiteY10" fmla="*/ 276503 h 2516783"/>
              <a:gd name="connsiteX11" fmla="*/ 2240280 w 4480560"/>
              <a:gd name="connsiteY11" fmla="*/ 2320759 h 2516783"/>
              <a:gd name="connsiteX12" fmla="*/ 4284535 w 4480560"/>
              <a:gd name="connsiteY12" fmla="*/ 276503 h 2516783"/>
              <a:gd name="connsiteX13" fmla="*/ 4273981 w 4480560"/>
              <a:gd name="connsiteY13" fmla="*/ 67490 h 2516783"/>
              <a:gd name="connsiteX14" fmla="*/ 4263681 w 4480560"/>
              <a:gd name="connsiteY14" fmla="*/ 0 h 2516783"/>
              <a:gd name="connsiteX15" fmla="*/ 4461752 w 4480560"/>
              <a:gd name="connsiteY15" fmla="*/ 0 h 2516783"/>
              <a:gd name="connsiteX16" fmla="*/ 4468994 w 4480560"/>
              <a:gd name="connsiteY16" fmla="*/ 47447 h 2516783"/>
              <a:gd name="connsiteX17" fmla="*/ 4480560 w 4480560"/>
              <a:gd name="connsiteY17" fmla="*/ 276503 h 2516783"/>
              <a:gd name="connsiteX18" fmla="*/ 2240280 w 4480560"/>
              <a:gd name="connsiteY18" fmla="*/ 2516783 h 2516783"/>
              <a:gd name="connsiteX19" fmla="*/ 0 w 4480560"/>
              <a:gd name="connsiteY19" fmla="*/ 276503 h 2516783"/>
              <a:gd name="connsiteX20" fmla="*/ 11567 w 4480560"/>
              <a:gd name="connsiteY20" fmla="*/ 47447 h 2516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480560" h="2516783">
                <a:moveTo>
                  <a:pt x="273471" y="0"/>
                </a:moveTo>
                <a:lnTo>
                  <a:pt x="4207090" y="0"/>
                </a:lnTo>
                <a:lnTo>
                  <a:pt x="4218264" y="73216"/>
                </a:lnTo>
                <a:cubicBezTo>
                  <a:pt x="4225052" y="140055"/>
                  <a:pt x="4228529" y="207873"/>
                  <a:pt x="4228529" y="276503"/>
                </a:cubicBezTo>
                <a:cubicBezTo>
                  <a:pt x="4228529" y="1374583"/>
                  <a:pt x="3338359" y="2264752"/>
                  <a:pt x="2240280" y="2264752"/>
                </a:cubicBezTo>
                <a:cubicBezTo>
                  <a:pt x="1142201" y="2264752"/>
                  <a:pt x="252032" y="1374583"/>
                  <a:pt x="252032" y="276503"/>
                </a:cubicBezTo>
                <a:cubicBezTo>
                  <a:pt x="252032" y="207873"/>
                  <a:pt x="255509" y="140055"/>
                  <a:pt x="262297" y="73216"/>
                </a:cubicBezTo>
                <a:close/>
                <a:moveTo>
                  <a:pt x="18808" y="0"/>
                </a:moveTo>
                <a:lnTo>
                  <a:pt x="216879" y="0"/>
                </a:lnTo>
                <a:lnTo>
                  <a:pt x="206579" y="67490"/>
                </a:lnTo>
                <a:cubicBezTo>
                  <a:pt x="199600" y="136212"/>
                  <a:pt x="196025" y="205940"/>
                  <a:pt x="196025" y="276503"/>
                </a:cubicBezTo>
                <a:cubicBezTo>
                  <a:pt x="196025" y="1405514"/>
                  <a:pt x="1111269" y="2320759"/>
                  <a:pt x="2240280" y="2320759"/>
                </a:cubicBezTo>
                <a:cubicBezTo>
                  <a:pt x="3369291" y="2320759"/>
                  <a:pt x="4284535" y="1405514"/>
                  <a:pt x="4284535" y="276503"/>
                </a:cubicBezTo>
                <a:cubicBezTo>
                  <a:pt x="4284535" y="205940"/>
                  <a:pt x="4280960" y="136212"/>
                  <a:pt x="4273981" y="67490"/>
                </a:cubicBezTo>
                <a:lnTo>
                  <a:pt x="4263681" y="0"/>
                </a:lnTo>
                <a:lnTo>
                  <a:pt x="4461752" y="0"/>
                </a:lnTo>
                <a:lnTo>
                  <a:pt x="4468994" y="47447"/>
                </a:lnTo>
                <a:cubicBezTo>
                  <a:pt x="4476642" y="122759"/>
                  <a:pt x="4480560" y="199173"/>
                  <a:pt x="4480560" y="276503"/>
                </a:cubicBezTo>
                <a:cubicBezTo>
                  <a:pt x="4480560" y="1513776"/>
                  <a:pt x="3477553" y="2516783"/>
                  <a:pt x="2240280" y="2516783"/>
                </a:cubicBezTo>
                <a:cubicBezTo>
                  <a:pt x="1003008" y="2516783"/>
                  <a:pt x="0" y="1513776"/>
                  <a:pt x="0" y="276503"/>
                </a:cubicBezTo>
                <a:cubicBezTo>
                  <a:pt x="0" y="199173"/>
                  <a:pt x="3918" y="122759"/>
                  <a:pt x="11567" y="47447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4D0672D-43C7-420C-A186-48122D7CD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7667"/>
            <a:ext cx="5681204" cy="6320333"/>
          </a:xfrm>
          <a:custGeom>
            <a:avLst/>
            <a:gdLst>
              <a:gd name="connsiteX0" fmla="*/ 0 w 5681204"/>
              <a:gd name="connsiteY0" fmla="*/ 5597835 h 6320333"/>
              <a:gd name="connsiteX1" fmla="*/ 39695 w 5681204"/>
              <a:gd name="connsiteY1" fmla="*/ 5641510 h 6320333"/>
              <a:gd name="connsiteX2" fmla="*/ 1034272 w 5681204"/>
              <a:gd name="connsiteY2" fmla="*/ 6312073 h 6320333"/>
              <a:gd name="connsiteX3" fmla="*/ 1056841 w 5681204"/>
              <a:gd name="connsiteY3" fmla="*/ 6320333 h 6320333"/>
              <a:gd name="connsiteX4" fmla="*/ 413612 w 5681204"/>
              <a:gd name="connsiteY4" fmla="*/ 6320333 h 6320333"/>
              <a:gd name="connsiteX5" fmla="*/ 300961 w 5681204"/>
              <a:gd name="connsiteY5" fmla="*/ 6249073 h 6320333"/>
              <a:gd name="connsiteX6" fmla="*/ 71042 w 5681204"/>
              <a:gd name="connsiteY6" fmla="*/ 6074983 h 6320333"/>
              <a:gd name="connsiteX7" fmla="*/ 0 w 5681204"/>
              <a:gd name="connsiteY7" fmla="*/ 6010415 h 6320333"/>
              <a:gd name="connsiteX8" fmla="*/ 2252205 w 5681204"/>
              <a:gd name="connsiteY8" fmla="*/ 385763 h 6320333"/>
              <a:gd name="connsiteX9" fmla="*/ 5295442 w 5681204"/>
              <a:gd name="connsiteY9" fmla="*/ 3429000 h 6320333"/>
              <a:gd name="connsiteX10" fmla="*/ 3436771 w 5681204"/>
              <a:gd name="connsiteY10" fmla="*/ 6233085 h 6320333"/>
              <a:gd name="connsiteX11" fmla="*/ 3198390 w 5681204"/>
              <a:gd name="connsiteY11" fmla="*/ 6320333 h 6320333"/>
              <a:gd name="connsiteX12" fmla="*/ 1306021 w 5681204"/>
              <a:gd name="connsiteY12" fmla="*/ 6320333 h 6320333"/>
              <a:gd name="connsiteX13" fmla="*/ 1067639 w 5681204"/>
              <a:gd name="connsiteY13" fmla="*/ 6233085 h 6320333"/>
              <a:gd name="connsiteX14" fmla="*/ 100311 w 5681204"/>
              <a:gd name="connsiteY14" fmla="*/ 5580893 h 6320333"/>
              <a:gd name="connsiteX15" fmla="*/ 0 w 5681204"/>
              <a:gd name="connsiteY15" fmla="*/ 5470524 h 6320333"/>
              <a:gd name="connsiteX16" fmla="*/ 0 w 5681204"/>
              <a:gd name="connsiteY16" fmla="*/ 1387476 h 6320333"/>
              <a:gd name="connsiteX17" fmla="*/ 100311 w 5681204"/>
              <a:gd name="connsiteY17" fmla="*/ 1277106 h 6320333"/>
              <a:gd name="connsiteX18" fmla="*/ 2252205 w 5681204"/>
              <a:gd name="connsiteY18" fmla="*/ 385763 h 6320333"/>
              <a:gd name="connsiteX19" fmla="*/ 2252205 w 5681204"/>
              <a:gd name="connsiteY19" fmla="*/ 0 h 6320333"/>
              <a:gd name="connsiteX20" fmla="*/ 5681204 w 5681204"/>
              <a:gd name="connsiteY20" fmla="*/ 3429000 h 6320333"/>
              <a:gd name="connsiteX21" fmla="*/ 4169391 w 5681204"/>
              <a:gd name="connsiteY21" fmla="*/ 6272380 h 6320333"/>
              <a:gd name="connsiteX22" fmla="*/ 4090458 w 5681204"/>
              <a:gd name="connsiteY22" fmla="*/ 6320333 h 6320333"/>
              <a:gd name="connsiteX23" fmla="*/ 3447569 w 5681204"/>
              <a:gd name="connsiteY23" fmla="*/ 6320333 h 6320333"/>
              <a:gd name="connsiteX24" fmla="*/ 3470138 w 5681204"/>
              <a:gd name="connsiteY24" fmla="*/ 6312073 h 6320333"/>
              <a:gd name="connsiteX25" fmla="*/ 5381167 w 5681204"/>
              <a:gd name="connsiteY25" fmla="*/ 3429000 h 6320333"/>
              <a:gd name="connsiteX26" fmla="*/ 2252205 w 5681204"/>
              <a:gd name="connsiteY26" fmla="*/ 300038 h 6320333"/>
              <a:gd name="connsiteX27" fmla="*/ 39695 w 5681204"/>
              <a:gd name="connsiteY27" fmla="*/ 1216490 h 6320333"/>
              <a:gd name="connsiteX28" fmla="*/ 0 w 5681204"/>
              <a:gd name="connsiteY28" fmla="*/ 1260165 h 6320333"/>
              <a:gd name="connsiteX29" fmla="*/ 0 w 5681204"/>
              <a:gd name="connsiteY29" fmla="*/ 847584 h 6320333"/>
              <a:gd name="connsiteX30" fmla="*/ 71042 w 5681204"/>
              <a:gd name="connsiteY30" fmla="*/ 783017 h 6320333"/>
              <a:gd name="connsiteX31" fmla="*/ 2252205 w 5681204"/>
              <a:gd name="connsiteY31" fmla="*/ 0 h 6320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681204" h="6320333">
                <a:moveTo>
                  <a:pt x="0" y="5597835"/>
                </a:moveTo>
                <a:lnTo>
                  <a:pt x="39695" y="5641510"/>
                </a:lnTo>
                <a:cubicBezTo>
                  <a:pt x="322810" y="5924626"/>
                  <a:pt x="659928" y="6153739"/>
                  <a:pt x="1034272" y="6312073"/>
                </a:cubicBezTo>
                <a:lnTo>
                  <a:pt x="1056841" y="6320333"/>
                </a:lnTo>
                <a:lnTo>
                  <a:pt x="413612" y="6320333"/>
                </a:lnTo>
                <a:lnTo>
                  <a:pt x="300961" y="6249073"/>
                </a:lnTo>
                <a:cubicBezTo>
                  <a:pt x="221838" y="6194223"/>
                  <a:pt x="145134" y="6136129"/>
                  <a:pt x="71042" y="6074983"/>
                </a:cubicBezTo>
                <a:lnTo>
                  <a:pt x="0" y="6010415"/>
                </a:lnTo>
                <a:close/>
                <a:moveTo>
                  <a:pt x="2252205" y="385763"/>
                </a:moveTo>
                <a:cubicBezTo>
                  <a:pt x="3932939" y="385763"/>
                  <a:pt x="5295442" y="1748266"/>
                  <a:pt x="5295442" y="3429000"/>
                </a:cubicBezTo>
                <a:cubicBezTo>
                  <a:pt x="5295442" y="4689551"/>
                  <a:pt x="4529034" y="5771096"/>
                  <a:pt x="3436771" y="6233085"/>
                </a:cubicBezTo>
                <a:lnTo>
                  <a:pt x="3198390" y="6320333"/>
                </a:lnTo>
                <a:lnTo>
                  <a:pt x="1306021" y="6320333"/>
                </a:lnTo>
                <a:lnTo>
                  <a:pt x="1067639" y="6233085"/>
                </a:lnTo>
                <a:cubicBezTo>
                  <a:pt x="703552" y="6079088"/>
                  <a:pt x="375670" y="5856252"/>
                  <a:pt x="100311" y="5580893"/>
                </a:cubicBezTo>
                <a:lnTo>
                  <a:pt x="0" y="5470524"/>
                </a:lnTo>
                <a:lnTo>
                  <a:pt x="0" y="1387476"/>
                </a:lnTo>
                <a:lnTo>
                  <a:pt x="100311" y="1277106"/>
                </a:lnTo>
                <a:cubicBezTo>
                  <a:pt x="651028" y="726388"/>
                  <a:pt x="1411838" y="385763"/>
                  <a:pt x="2252205" y="385763"/>
                </a:cubicBezTo>
                <a:close/>
                <a:moveTo>
                  <a:pt x="2252205" y="0"/>
                </a:moveTo>
                <a:cubicBezTo>
                  <a:pt x="4145989" y="0"/>
                  <a:pt x="5681204" y="1535215"/>
                  <a:pt x="5681204" y="3429000"/>
                </a:cubicBezTo>
                <a:cubicBezTo>
                  <a:pt x="5681204" y="4612615"/>
                  <a:pt x="5081511" y="5656164"/>
                  <a:pt x="4169391" y="6272380"/>
                </a:cubicBezTo>
                <a:lnTo>
                  <a:pt x="4090458" y="6320333"/>
                </a:lnTo>
                <a:lnTo>
                  <a:pt x="3447569" y="6320333"/>
                </a:lnTo>
                <a:lnTo>
                  <a:pt x="3470138" y="6312073"/>
                </a:lnTo>
                <a:cubicBezTo>
                  <a:pt x="4593170" y="5837070"/>
                  <a:pt x="5381167" y="4725058"/>
                  <a:pt x="5381167" y="3429000"/>
                </a:cubicBezTo>
                <a:cubicBezTo>
                  <a:pt x="5381167" y="1700922"/>
                  <a:pt x="3980282" y="300038"/>
                  <a:pt x="2252205" y="300038"/>
                </a:cubicBezTo>
                <a:cubicBezTo>
                  <a:pt x="1388166" y="300038"/>
                  <a:pt x="605925" y="650259"/>
                  <a:pt x="39695" y="1216490"/>
                </a:cubicBezTo>
                <a:lnTo>
                  <a:pt x="0" y="1260165"/>
                </a:lnTo>
                <a:lnTo>
                  <a:pt x="0" y="847584"/>
                </a:lnTo>
                <a:lnTo>
                  <a:pt x="71042" y="783017"/>
                </a:lnTo>
                <a:cubicBezTo>
                  <a:pt x="663776" y="293850"/>
                  <a:pt x="1423674" y="0"/>
                  <a:pt x="2252205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7CE5BA3-09AC-4E0A-8D4A-52CB6C12B4A4}"/>
              </a:ext>
            </a:extLst>
          </p:cNvPr>
          <p:cNvSpPr txBox="1"/>
          <p:nvPr/>
        </p:nvSpPr>
        <p:spPr>
          <a:xfrm>
            <a:off x="6087353" y="4130292"/>
            <a:ext cx="5226137" cy="1982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just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 este trabalho ficámos a compreender melhor que cuidados devemos ter para prender o utilizar ás nossas aplicações e páginas web.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96E3E53-A85C-4F1C-8D49-274B28584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B18F255-8818-4B29-BE51-E6C53C9AA0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9B9FAC86-F2AD-430F-A01E-366FAC8AB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C0C9CA1B-2929-4252-8F09-601DD138CE07}"/>
              </a:ext>
            </a:extLst>
          </p:cNvPr>
          <p:cNvSpPr txBox="1"/>
          <p:nvPr/>
        </p:nvSpPr>
        <p:spPr>
          <a:xfrm>
            <a:off x="4837361" y="2690492"/>
            <a:ext cx="7575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5400" b="1" dirty="0">
                <a:latin typeface="Modern Love Grunge" panose="04070805081005020601" pitchFamily="82" charset="0"/>
              </a:rPr>
              <a:t>Conclusão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9D00649-D2DD-4214-A91F-D5F30F10F1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534" y="-323928"/>
            <a:ext cx="2811017" cy="2811017"/>
          </a:xfrm>
          <a:prstGeom prst="rect">
            <a:avLst/>
          </a:prstGeom>
        </p:spPr>
      </p:pic>
      <p:pic>
        <p:nvPicPr>
          <p:cNvPr id="15" name="Imagem 14" descr="Uma imagem com texto&#10;&#10;Descrição gerada automaticamente">
            <a:extLst>
              <a:ext uri="{FF2B5EF4-FFF2-40B4-BE49-F238E27FC236}">
                <a16:creationId xmlns:a16="http://schemas.microsoft.com/office/drawing/2014/main" id="{5A6A89B4-FC8F-4F6B-BDCC-0AE4EDC3B5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9540" y="1278384"/>
            <a:ext cx="6453819" cy="645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899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>
            <a:extLst>
              <a:ext uri="{FF2B5EF4-FFF2-40B4-BE49-F238E27FC236}">
                <a16:creationId xmlns:a16="http://schemas.microsoft.com/office/drawing/2014/main" id="{9A3D0CE2-91FF-49B3-A5D8-181E900D7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9">
            <a:extLst>
              <a:ext uri="{FF2B5EF4-FFF2-40B4-BE49-F238E27FC236}">
                <a16:creationId xmlns:a16="http://schemas.microsoft.com/office/drawing/2014/main" id="{58AEBD96-C315-4F53-9D9E-0E20E993E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11">
            <a:extLst>
              <a:ext uri="{FF2B5EF4-FFF2-40B4-BE49-F238E27FC236}">
                <a16:creationId xmlns:a16="http://schemas.microsoft.com/office/drawing/2014/main" id="{78916AAA-66F6-4DFA-88ED-7E27CF6B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9" name="Group 13">
            <a:extLst>
              <a:ext uri="{FF2B5EF4-FFF2-40B4-BE49-F238E27FC236}">
                <a16:creationId xmlns:a16="http://schemas.microsoft.com/office/drawing/2014/main" id="{A137D43F-BAD6-47F1-AA65-AEEA38A2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512C9B2-6B22-4211-A940-FCD7C2CD0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5F7DB84-CDE7-46F8-90DD-9D048A7D5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30" name="Rectangle 17">
            <a:extLst>
              <a:ext uri="{FF2B5EF4-FFF2-40B4-BE49-F238E27FC236}">
                <a16:creationId xmlns:a16="http://schemas.microsoft.com/office/drawing/2014/main" id="{48FDEBDB-5859-4B9E-8810-2C5CFED09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19">
            <a:extLst>
              <a:ext uri="{FF2B5EF4-FFF2-40B4-BE49-F238E27FC236}">
                <a16:creationId xmlns:a16="http://schemas.microsoft.com/office/drawing/2014/main" id="{B1D1A340-723B-4014-B5FE-204F06273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58589"/>
            <a:ext cx="9144000" cy="0"/>
          </a:xfrm>
          <a:prstGeom prst="line">
            <a:avLst/>
          </a:prstGeom>
          <a:ln w="28575">
            <a:solidFill>
              <a:srgbClr val="FFFF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F23661C1-D1AD-4E00-AA67-22ECACE0748F}"/>
              </a:ext>
            </a:extLst>
          </p:cNvPr>
          <p:cNvSpPr txBox="1"/>
          <p:nvPr/>
        </p:nvSpPr>
        <p:spPr>
          <a:xfrm>
            <a:off x="0" y="608299"/>
            <a:ext cx="36902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000" b="1" dirty="0">
                <a:latin typeface="Modern Love Grunge" panose="04070805081005020601" pitchFamily="82" charset="0"/>
              </a:rPr>
              <a:t>Índice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FB9ED94-D655-4497-9AFB-5F83895013F5}"/>
              </a:ext>
            </a:extLst>
          </p:cNvPr>
          <p:cNvSpPr/>
          <p:nvPr/>
        </p:nvSpPr>
        <p:spPr>
          <a:xfrm>
            <a:off x="1390226" y="3754518"/>
            <a:ext cx="9720812" cy="18850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AADA7C4-AAA6-461A-94E8-DD6C7675C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0962" y="1681112"/>
            <a:ext cx="7885142" cy="482773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Introdução………………………………………………………..……………………………………3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Linguagem focada no cliente …………………...…………………….………………………………4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Conteúdo redundante……….……..............………………….……………………………………….5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Frases Inteligentes..………………………………..............…………………….……………………6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Maiúsculas consistentes e outros padrões de estilo…………….......…..…………..…………………7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Página com conteúdo explícito………………………………..………………………………………8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Categorias com elementos únicos…...…………………….……………..……………………………9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Linguagem imperativa para tarefas obrigatórias…………………………….………………………10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Abreviações, iniciais e siglas…………………………...……………………………………………11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Pontos de exclamação…………………….……………..…………...………………………………12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Letras maiúsculas ……………………………………………………………………………………13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Espaços e pontuação…………………………………………………….…………………………...14</a:t>
            </a:r>
          </a:p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Conclusão……………………………………………………………...……………………….……15</a:t>
            </a:r>
          </a:p>
          <a:p>
            <a:pPr algn="ctr"/>
            <a:endParaRPr lang="en-US" sz="2200" dirty="0">
              <a:solidFill>
                <a:srgbClr val="FFFFFF">
                  <a:alpha val="60000"/>
                </a:srgbClr>
              </a:solidFill>
            </a:endParaRPr>
          </a:p>
          <a:p>
            <a:pPr algn="ctr"/>
            <a:endParaRPr lang="en-US" sz="2200" dirty="0">
              <a:solidFill>
                <a:srgbClr val="FFFFFF">
                  <a:alpha val="60000"/>
                </a:srgbClr>
              </a:solidFill>
            </a:endParaRPr>
          </a:p>
          <a:p>
            <a:pPr algn="ctr"/>
            <a:endParaRPr lang="en-US" sz="2200" dirty="0">
              <a:solidFill>
                <a:srgbClr val="FFFFFF">
                  <a:alpha val="60000"/>
                </a:srgbClr>
              </a:solidFill>
            </a:endParaRPr>
          </a:p>
          <a:p>
            <a:pPr algn="ctr"/>
            <a:endParaRPr lang="en-US" sz="2200" dirty="0">
              <a:solidFill>
                <a:srgbClr val="FFFFFF">
                  <a:alpha val="60000"/>
                </a:srgbClr>
              </a:solidFill>
            </a:endParaRPr>
          </a:p>
          <a:p>
            <a:pPr algn="ctr"/>
            <a:endParaRPr lang="en-US" sz="2200" dirty="0">
              <a:solidFill>
                <a:srgbClr val="FFFFFF">
                  <a:alpha val="60000"/>
                </a:srgbClr>
              </a:solidFill>
            </a:endParaRPr>
          </a:p>
          <a:p>
            <a:pPr algn="ctr"/>
            <a:endParaRPr lang="en-US" sz="2200" dirty="0">
              <a:solidFill>
                <a:srgbClr val="FFFFFF">
                  <a:alpha val="60000"/>
                </a:srgbClr>
              </a:solidFill>
            </a:endParaRPr>
          </a:p>
          <a:p>
            <a:pPr algn="ctr"/>
            <a:endParaRPr lang="en-US" sz="2200" dirty="0">
              <a:solidFill>
                <a:srgbClr val="FFFFFF">
                  <a:alpha val="60000"/>
                </a:srgbClr>
              </a:solidFill>
            </a:endParaRPr>
          </a:p>
          <a:p>
            <a:pPr algn="ctr"/>
            <a:endParaRPr lang="en-US" sz="22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277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m texto, cartão-de-visita&#10;&#10;Descrição gerada automaticamente">
            <a:extLst>
              <a:ext uri="{FF2B5EF4-FFF2-40B4-BE49-F238E27FC236}">
                <a16:creationId xmlns:a16="http://schemas.microsoft.com/office/drawing/2014/main" id="{02AA0D70-C665-4223-934A-C7C9044EBF7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5" y="-519591"/>
            <a:ext cx="12192000" cy="812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401EAFEF-8337-4E48-AE1E-152D52B03FFD}"/>
              </a:ext>
            </a:extLst>
          </p:cNvPr>
          <p:cNvSpPr txBox="1"/>
          <p:nvPr/>
        </p:nvSpPr>
        <p:spPr>
          <a:xfrm>
            <a:off x="4012662" y="466554"/>
            <a:ext cx="41636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000" b="1" dirty="0">
                <a:latin typeface="Modern Love Grunge" panose="04070805081005020601" pitchFamily="82" charset="0"/>
              </a:rPr>
              <a:t>Introdução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8CCB1B6-F8CF-4F9B-8B4A-5E3F71FE7BCA}"/>
              </a:ext>
            </a:extLst>
          </p:cNvPr>
          <p:cNvSpPr txBox="1"/>
          <p:nvPr/>
        </p:nvSpPr>
        <p:spPr>
          <a:xfrm>
            <a:off x="1859827" y="2345839"/>
            <a:ext cx="84692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content writing é o processo de planeamento de escrita e edição de conteúdo da web, normalmente para fins de marketing digital. </a:t>
            </a:r>
          </a:p>
          <a:p>
            <a:pPr algn="just"/>
            <a:endParaRPr lang="pt-P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pt-P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Este trabalho visa compreender o que devemos ou não fazer para que o utilizador perceba o que precisa de fazer e dessa forma tenha uma boa experiência. </a:t>
            </a:r>
          </a:p>
          <a:p>
            <a:pPr algn="just"/>
            <a:endParaRPr lang="pt-P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619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2550AE69-AC86-4188-83E5-A856C4F1D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C4CA156-2C9D-4F0C-B229-88D8B5E1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7361ED3-EBE5-4EFC-8DA3-D0CE4BF2F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5105087-7F16-4C94-837C-C45445116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4F2F3467-E50F-4A91-B27D-E324936A6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678BE03-AC84-4940-A7FD-5B143FE2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4" descr="CURSO ONLINE DE VENDAS - Foco no Foco do Cliente">
            <a:extLst>
              <a:ext uri="{FF2B5EF4-FFF2-40B4-BE49-F238E27FC236}">
                <a16:creationId xmlns:a16="http://schemas.microsoft.com/office/drawing/2014/main" id="{BBF96DA4-567C-49DC-A883-BE12AD8868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5" r="20414" b="-1"/>
          <a:stretch/>
        </p:blipFill>
        <p:spPr bwMode="auto">
          <a:xfrm>
            <a:off x="0" y="3"/>
            <a:ext cx="6095695" cy="6857997"/>
          </a:xfrm>
          <a:custGeom>
            <a:avLst/>
            <a:gdLst/>
            <a:ahLst/>
            <a:cxnLst/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0060CE1A-A2ED-43AC-857D-05822177F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2598"/>
            <a:ext cx="6095695" cy="6857997"/>
          </a:xfrm>
          <a:custGeom>
            <a:avLst/>
            <a:gdLst>
              <a:gd name="connsiteX0" fmla="*/ 3435036 w 6095695"/>
              <a:gd name="connsiteY0" fmla="*/ 0 h 6857997"/>
              <a:gd name="connsiteX1" fmla="*/ 4198562 w 6095695"/>
              <a:gd name="connsiteY1" fmla="*/ 0 h 6857997"/>
              <a:gd name="connsiteX2" fmla="*/ 4365987 w 6095695"/>
              <a:gd name="connsiteY2" fmla="*/ 128761 h 6857997"/>
              <a:gd name="connsiteX3" fmla="*/ 6095695 w 6095695"/>
              <a:gd name="connsiteY3" fmla="*/ 3718209 h 6857997"/>
              <a:gd name="connsiteX4" fmla="*/ 4860911 w 6095695"/>
              <a:gd name="connsiteY4" fmla="*/ 6845880 h 6857997"/>
              <a:gd name="connsiteX5" fmla="*/ 4849107 w 6095695"/>
              <a:gd name="connsiteY5" fmla="*/ 6857997 h 6857997"/>
              <a:gd name="connsiteX6" fmla="*/ 4253869 w 6095695"/>
              <a:gd name="connsiteY6" fmla="*/ 6857997 h 6857997"/>
              <a:gd name="connsiteX7" fmla="*/ 4409441 w 6095695"/>
              <a:gd name="connsiteY7" fmla="*/ 6719623 h 6857997"/>
              <a:gd name="connsiteX8" fmla="*/ 5679794 w 6095695"/>
              <a:gd name="connsiteY8" fmla="*/ 3718209 h 6857997"/>
              <a:gd name="connsiteX9" fmla="*/ 3591563 w 6095695"/>
              <a:gd name="connsiteY9" fmla="*/ 88079 h 6857997"/>
              <a:gd name="connsiteX10" fmla="*/ 0 w 6095695"/>
              <a:gd name="connsiteY10" fmla="*/ 0 h 6857997"/>
              <a:gd name="connsiteX11" fmla="*/ 3177466 w 6095695"/>
              <a:gd name="connsiteY11" fmla="*/ 0 h 6857997"/>
              <a:gd name="connsiteX12" fmla="*/ 3353291 w 6095695"/>
              <a:gd name="connsiteY12" fmla="*/ 88129 h 6857997"/>
              <a:gd name="connsiteX13" fmla="*/ 5560965 w 6095695"/>
              <a:gd name="connsiteY13" fmla="*/ 3718209 h 6857997"/>
              <a:gd name="connsiteX14" fmla="*/ 4325417 w 6095695"/>
              <a:gd name="connsiteY14" fmla="*/ 6637392 h 6857997"/>
              <a:gd name="connsiteX15" fmla="*/ 4077394 w 6095695"/>
              <a:gd name="connsiteY15" fmla="*/ 6857997 h 6857997"/>
              <a:gd name="connsiteX16" fmla="*/ 0 w 6095695"/>
              <a:gd name="connsiteY16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  <a:blipFill dpi="0" rotWithShape="1">
            <a:blip r:embed="rId7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9DB7C7E-F1D9-4B2A-A690-9E43E5624F0F}"/>
              </a:ext>
            </a:extLst>
          </p:cNvPr>
          <p:cNvSpPr txBox="1"/>
          <p:nvPr/>
        </p:nvSpPr>
        <p:spPr>
          <a:xfrm>
            <a:off x="5748959" y="195080"/>
            <a:ext cx="64430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000" b="1" dirty="0">
                <a:latin typeface="Modern Love Grunge" panose="04070805081005020601" pitchFamily="82" charset="0"/>
              </a:rPr>
              <a:t>Linguagem focada no cliente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1EBA1A9-1440-4FF3-B70B-5F82C7652C8B}"/>
              </a:ext>
            </a:extLst>
          </p:cNvPr>
          <p:cNvSpPr txBox="1"/>
          <p:nvPr/>
        </p:nvSpPr>
        <p:spPr>
          <a:xfrm>
            <a:off x="6336359" y="2856379"/>
            <a:ext cx="5614668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Classificar as secções e as categorias de acordo com o valor que elas representam para o cliente e não pelo que fazem pela sua empresa.</a:t>
            </a:r>
          </a:p>
          <a:p>
            <a:pPr algn="just">
              <a:buClr>
                <a:schemeClr val="accent1"/>
              </a:buClr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 exemplo: </a:t>
            </a:r>
          </a:p>
          <a:p>
            <a:pPr marL="0" lvl="1" algn="just">
              <a:spcBef>
                <a:spcPts val="12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Como se pode chamar a uma categoria de dicas de energia doméstica? </a:t>
            </a:r>
          </a:p>
          <a:p>
            <a:pPr marL="0" lvl="1" algn="just">
              <a:spcBef>
                <a:spcPts val="12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Pode denominar-se como »Informações ao consumidor», mostrando como a empresa valoriza esse cliente (como consumidor, não como negócio). 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281608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3D0CE2-91FF-49B3-A5D8-181E900D7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AEBD96-C315-4F53-9D9E-0E20E993E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916AAA-66F6-4DFA-88ED-7E27CF6B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137D43F-BAD6-47F1-AA65-AEEA38A2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512C9B2-6B22-4211-A940-FCD7C2CD0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5F7DB84-CDE7-46F8-90DD-9D048A7D5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3D25154-9EF7-4C33-9AAC-7B3BE089F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604E8C0-C927-4C06-A96A-BF3323BA7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0"/>
            <a:ext cx="12192000" cy="2295831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DCECFD5-4C30-4892-9FF0-540E17955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10245590" y="5111496"/>
            <a:chExt cx="1080904" cy="1080902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C67F70-EAFE-425C-8422-591620A96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5590" y="5111496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47FA16B-C217-4D91-84EA-5B0846BD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53681" y="5219586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" name="CaixaDeTexto 3">
            <a:extLst>
              <a:ext uri="{FF2B5EF4-FFF2-40B4-BE49-F238E27FC236}">
                <a16:creationId xmlns:a16="http://schemas.microsoft.com/office/drawing/2014/main" id="{298C171F-4AF5-46F9-A263-CA803E13C3EE}"/>
              </a:ext>
            </a:extLst>
          </p:cNvPr>
          <p:cNvSpPr txBox="1"/>
          <p:nvPr/>
        </p:nvSpPr>
        <p:spPr>
          <a:xfrm>
            <a:off x="1367523" y="155373"/>
            <a:ext cx="94539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000" b="1" dirty="0">
                <a:latin typeface="Modern Love Grunge" panose="04070805081005020601" pitchFamily="82" charset="0"/>
              </a:rPr>
              <a:t>Evitar conteúdo redundante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47A973E7-08EF-4FD2-816D-C5443F3ACE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1135464"/>
              </p:ext>
            </p:extLst>
          </p:nvPr>
        </p:nvGraphicFramePr>
        <p:xfrm>
          <a:off x="1968330" y="1990659"/>
          <a:ext cx="8128000" cy="4675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51683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A3D0CE2-91FF-49B3-A5D8-181E900D7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8AEBD96-C315-4F53-9D9E-0E20E993E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916AAA-66F6-4DFA-88ED-7E27CF6B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137D43F-BAD6-47F1-AA65-AEEA38A2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512C9B2-6B22-4211-A940-FCD7C2CD0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85F7DB84-CDE7-46F8-90DD-9D048A7D5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6C0DFDE-6363-4485-AAF5-8514D9C53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97ED09B-959B-46A7-9205-3318FE5C8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16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66040056-521D-4899-85D7-161D0E847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66383" y="0"/>
            <a:ext cx="452256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arcador de Posição de Conteúdo 2">
            <a:extLst>
              <a:ext uri="{FF2B5EF4-FFF2-40B4-BE49-F238E27FC236}">
                <a16:creationId xmlns:a16="http://schemas.microsoft.com/office/drawing/2014/main" id="{EBD11D91-B24E-4BF8-9DEA-24DE189B358B}"/>
              </a:ext>
            </a:extLst>
          </p:cNvPr>
          <p:cNvSpPr txBox="1">
            <a:spLocks/>
          </p:cNvSpPr>
          <p:nvPr/>
        </p:nvSpPr>
        <p:spPr>
          <a:xfrm>
            <a:off x="772596" y="2562299"/>
            <a:ext cx="5727635" cy="32294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Não se deve de usar frases inteligentes de modo que façam os utilizadores pensarem no significado da mesma.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Exemplo:</a:t>
            </a:r>
          </a:p>
          <a:p>
            <a:pPr lvl="1" algn="just"/>
            <a:r>
              <a:rPr lang="pt-PT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 categoria "Sonhe, planeie e vá" no Travelocity devia optar-se por "Planeamento de férias“ ou algo parecido, uma vez que é uma frase mais direta e intuitiva. Cada vez os utilizadores têm necessidade de pesquisar o significado de frases vagas e engraçadas,  corre-se o risco de os perder. </a:t>
            </a:r>
          </a:p>
          <a:p>
            <a:pPr marL="285750" indent="-285750" algn="just">
              <a:buClrTx/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Desta forma, o texto deve ser informativo e inequívoco.</a:t>
            </a:r>
          </a:p>
          <a:p>
            <a:pPr lvl="1" algn="just"/>
            <a:endParaRPr lang="pt-PT" sz="1300" b="1" dirty="0"/>
          </a:p>
          <a:p>
            <a:pPr lvl="1"/>
            <a:endParaRPr lang="pt-PT" sz="1300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FC8CC35F-7FE5-42EA-9FBE-B722C5CC2A42}"/>
              </a:ext>
            </a:extLst>
          </p:cNvPr>
          <p:cNvSpPr txBox="1"/>
          <p:nvPr/>
        </p:nvSpPr>
        <p:spPr>
          <a:xfrm>
            <a:off x="0" y="181455"/>
            <a:ext cx="75316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000" b="1" dirty="0">
                <a:latin typeface="Modern Love Grunge" panose="04070805081005020601" pitchFamily="82" charset="0"/>
              </a:rPr>
              <a:t>Usar frases inteligentes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50EC642-BB6A-4E59-B0A8-4E88DD84C4D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 rot="16200000">
            <a:off x="6328300" y="1840233"/>
            <a:ext cx="6858011" cy="31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48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3D0CE2-91FF-49B3-A5D8-181E900D7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AEBD96-C315-4F53-9D9E-0E20E993E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916AAA-66F6-4DFA-88ED-7E27CF6B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137D43F-BAD6-47F1-AA65-AEEA38A2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512C9B2-6B22-4211-A940-FCD7C2CD0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5F7DB84-CDE7-46F8-90DD-9D048A7D5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8035907-EB9C-4E11-8A9B-D25B0AD8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C69FA7-0958-4ED9-A0DF-E87A0C137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702709" y="3388657"/>
            <a:ext cx="3657600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DB0A998-A5C6-45CB-ACF3-1CF639920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33595" y="1903304"/>
            <a:ext cx="3051394" cy="3051388"/>
            <a:chOff x="7933595" y="1903304"/>
            <a:chExt cx="3051394" cy="305138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4AB5B6FA-7B4F-437A-9C78-144C7DCD1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33595" y="1903304"/>
              <a:ext cx="3051394" cy="3051388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400000"/>
                        </a14:imgEffect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4199C21-6AE0-4F6F-AA96-6FFF97BB9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95024" y="2064730"/>
              <a:ext cx="2728540" cy="2728536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9" name="Marcador de Posição de Conteúdo 2">
            <a:extLst>
              <a:ext uri="{FF2B5EF4-FFF2-40B4-BE49-F238E27FC236}">
                <a16:creationId xmlns:a16="http://schemas.microsoft.com/office/drawing/2014/main" id="{76581436-D709-45C3-AC37-7A8FABC68F5C}"/>
              </a:ext>
            </a:extLst>
          </p:cNvPr>
          <p:cNvSpPr txBox="1">
            <a:spLocks/>
          </p:cNvSpPr>
          <p:nvPr/>
        </p:nvSpPr>
        <p:spPr>
          <a:xfrm>
            <a:off x="925854" y="2543138"/>
            <a:ext cx="5710337" cy="27760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Letras minúsculas: </a:t>
            </a:r>
          </a:p>
          <a:p>
            <a:pPr lvl="1" algn="just"/>
            <a:r>
              <a:rPr lang="pt-PT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 for usado em títulos retira a atenção ao utilizador.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pt-P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Estilo de parágrafos: </a:t>
            </a:r>
          </a:p>
          <a:p>
            <a:pPr lvl="1" algn="just"/>
            <a:r>
              <a:rPr lang="pt-PT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 começarmos um capítulo com um estilo de letra temos de levar essa letra até ao fim, pois se misturarmos outro tipo de letra mudamos a atenção do utilizador.</a:t>
            </a:r>
          </a:p>
          <a:p>
            <a:pPr lvl="1" algn="just"/>
            <a:r>
              <a:rPr lang="pt-PT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Faz com que a nossa escrita fica inconsistente. </a:t>
            </a:r>
          </a:p>
          <a:p>
            <a:pPr lvl="1"/>
            <a:endParaRPr lang="pt-PT" dirty="0"/>
          </a:p>
          <a:p>
            <a:endParaRPr lang="pt-PT" dirty="0"/>
          </a:p>
        </p:txBody>
      </p:sp>
      <p:pic>
        <p:nvPicPr>
          <p:cNvPr id="21" name="Picture 2" descr="Letras maiúsculas e minúsculas - ícones de educação grátis">
            <a:extLst>
              <a:ext uri="{FF2B5EF4-FFF2-40B4-BE49-F238E27FC236}">
                <a16:creationId xmlns:a16="http://schemas.microsoft.com/office/drawing/2014/main" id="{FF693BD0-4BBD-4815-B737-00850585E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7507" y="2101103"/>
            <a:ext cx="2522611" cy="237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45D9176-6FAF-4115-8BE3-33D890F0F277}"/>
              </a:ext>
            </a:extLst>
          </p:cNvPr>
          <p:cNvSpPr/>
          <p:nvPr/>
        </p:nvSpPr>
        <p:spPr>
          <a:xfrm>
            <a:off x="7341833" y="1484780"/>
            <a:ext cx="430337" cy="3888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90E77D0-A848-44D2-8572-5EDB1CBF9E79}"/>
              </a:ext>
            </a:extLst>
          </p:cNvPr>
          <p:cNvSpPr txBox="1"/>
          <p:nvPr/>
        </p:nvSpPr>
        <p:spPr>
          <a:xfrm>
            <a:off x="550515" y="152543"/>
            <a:ext cx="110879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5400" b="1" dirty="0">
                <a:latin typeface="Modern Love Grunge" panose="04070805081005020601" pitchFamily="82" charset="0"/>
              </a:rPr>
              <a:t>Usar maiúsculas consistentes e outros padrões de estilo</a:t>
            </a:r>
          </a:p>
        </p:txBody>
      </p:sp>
    </p:spTree>
    <p:extLst>
      <p:ext uri="{BB962C8B-B14F-4D97-AF65-F5344CB8AC3E}">
        <p14:creationId xmlns:p14="http://schemas.microsoft.com/office/powerpoint/2010/main" val="585058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3C0830F-8A51-4294-8692-D565F182D946}"/>
              </a:ext>
            </a:extLst>
          </p:cNvPr>
          <p:cNvSpPr txBox="1"/>
          <p:nvPr/>
        </p:nvSpPr>
        <p:spPr>
          <a:xfrm>
            <a:off x="984505" y="483352"/>
            <a:ext cx="102229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5400" b="1" dirty="0">
                <a:latin typeface="Modern Love Grunge" panose="04070805081005020601" pitchFamily="82" charset="0"/>
              </a:rPr>
              <a:t>Não rotular páginas com conteúdo explícito</a:t>
            </a:r>
          </a:p>
        </p:txBody>
      </p:sp>
      <p:graphicFrame>
        <p:nvGraphicFramePr>
          <p:cNvPr id="6" name="Marcador de Posição de Conteúdo 5">
            <a:extLst>
              <a:ext uri="{FF2B5EF4-FFF2-40B4-BE49-F238E27FC236}">
                <a16:creationId xmlns:a16="http://schemas.microsoft.com/office/drawing/2014/main" id="{F0D3665E-BD86-41F8-B130-B1702CEAC9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9062892"/>
              </p:ext>
            </p:extLst>
          </p:nvPr>
        </p:nvGraphicFramePr>
        <p:xfrm>
          <a:off x="1066800" y="2491736"/>
          <a:ext cx="10058400" cy="37308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41565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86648D-901F-431C-8FFE-6455ADDAC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72" y="0"/>
            <a:ext cx="12188656" cy="6858000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tile tx="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algn="ctr" defTabSz="914400"/>
            <a:endParaRPr lang="en-US" sz="2000" kern="0">
              <a:solidFill>
                <a:prstClr val="white"/>
              </a:solidFill>
              <a:latin typeface="Rockwell Extra Bold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8E7ECE-D1D9-4A45-83E3-B3AAC21AF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2299C5D-8E7A-4F30-B5A0-E61C1AF51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EAAE3D5-F64F-40E9-92BC-55670BDD7EE0}"/>
              </a:ext>
            </a:extLst>
          </p:cNvPr>
          <p:cNvSpPr txBox="1"/>
          <p:nvPr/>
        </p:nvSpPr>
        <p:spPr>
          <a:xfrm>
            <a:off x="982980" y="211055"/>
            <a:ext cx="102229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5400" b="1" dirty="0">
                <a:latin typeface="Modern Love Grunge" panose="04070805081005020601" pitchFamily="82" charset="0"/>
              </a:rPr>
              <a:t>Evitar categorias de elementos únicos</a:t>
            </a:r>
          </a:p>
        </p:txBody>
      </p:sp>
      <p:sp>
        <p:nvSpPr>
          <p:cNvPr id="9" name="Marcador de Posição de Conteúdo 2">
            <a:extLst>
              <a:ext uri="{FF2B5EF4-FFF2-40B4-BE49-F238E27FC236}">
                <a16:creationId xmlns:a16="http://schemas.microsoft.com/office/drawing/2014/main" id="{EFD89AE1-C55D-40E6-AEB9-7EC2BD780178}"/>
              </a:ext>
            </a:extLst>
          </p:cNvPr>
          <p:cNvSpPr txBox="1">
            <a:spLocks/>
          </p:cNvSpPr>
          <p:nvPr/>
        </p:nvSpPr>
        <p:spPr>
          <a:xfrm>
            <a:off x="745059" y="2238016"/>
            <a:ext cx="10058400" cy="1449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182880">
              <a:spcAft>
                <a:spcPts val="800"/>
              </a:spcAft>
              <a:buClrTx/>
              <a:buFont typeface="Wingdings" pitchFamily="2" charset="2"/>
              <a:buChar char="§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Não usar categorias para um único elemento;</a:t>
            </a:r>
          </a:p>
          <a:p>
            <a:pPr marL="285750" indent="-182880">
              <a:spcAft>
                <a:spcPts val="800"/>
              </a:spcAft>
              <a:buClrTx/>
              <a:buFont typeface="Wingdings" pitchFamily="2" charset="2"/>
              <a:buChar char="§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Não usar categorias para elementos que não se encaixam nos que já existem. Isto implica a necessidade de reescrever ou reorganizar o conteúdo.</a:t>
            </a:r>
          </a:p>
          <a:p>
            <a:pPr indent="-18288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E5A4933-CFDE-4D2C-929E-AA2746FE73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4675"/>
          <a:stretch/>
        </p:blipFill>
        <p:spPr>
          <a:xfrm>
            <a:off x="3955422" y="4096185"/>
            <a:ext cx="3637674" cy="23527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46814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po de Madeira">
  <a:themeElements>
    <a:clrScheme name="Mediano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Tipo de Madeira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ipo de Madeira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TM03090434[[fn=Tipo de Madeira]]</Template>
  <TotalTime>149</TotalTime>
  <Words>916</Words>
  <Application>Microsoft Office PowerPoint</Application>
  <PresentationFormat>Ecrã Panorâmico</PresentationFormat>
  <Paragraphs>89</Paragraphs>
  <Slides>15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15</vt:i4>
      </vt:variant>
    </vt:vector>
  </HeadingPairs>
  <TitlesOfParts>
    <vt:vector size="24" baseType="lpstr">
      <vt:lpstr>Arial</vt:lpstr>
      <vt:lpstr>Calibri</vt:lpstr>
      <vt:lpstr>Modern Love Grunge</vt:lpstr>
      <vt:lpstr>Rockwell</vt:lpstr>
      <vt:lpstr>Rockwell Condensed</vt:lpstr>
      <vt:lpstr>Rockwell Extra Bold</vt:lpstr>
      <vt:lpstr>Times New Roman</vt:lpstr>
      <vt:lpstr>Wingdings</vt:lpstr>
      <vt:lpstr>Tipo de Madeira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Maria Carolina Ventura Soares</dc:creator>
  <cp:lastModifiedBy>Daniel Duarte Dias Ferreira Albino</cp:lastModifiedBy>
  <cp:revision>18</cp:revision>
  <dcterms:created xsi:type="dcterms:W3CDTF">2022-03-26T16:25:42Z</dcterms:created>
  <dcterms:modified xsi:type="dcterms:W3CDTF">2022-03-29T08:18:35Z</dcterms:modified>
</cp:coreProperties>
</file>

<file path=docProps/thumbnail.jpeg>
</file>